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344" r:id="rId3"/>
    <p:sldId id="345" r:id="rId4"/>
    <p:sldId id="257" r:id="rId5"/>
    <p:sldId id="258" r:id="rId6"/>
    <p:sldId id="259" r:id="rId7"/>
    <p:sldId id="350" r:id="rId8"/>
    <p:sldId id="260" r:id="rId9"/>
    <p:sldId id="261" r:id="rId10"/>
    <p:sldId id="262" r:id="rId11"/>
    <p:sldId id="263" r:id="rId12"/>
    <p:sldId id="264" r:id="rId13"/>
    <p:sldId id="265" r:id="rId14"/>
    <p:sldId id="356" r:id="rId15"/>
    <p:sldId id="357" r:id="rId16"/>
    <p:sldId id="358" r:id="rId17"/>
    <p:sldId id="359" r:id="rId18"/>
    <p:sldId id="266" r:id="rId19"/>
    <p:sldId id="268" r:id="rId20"/>
    <p:sldId id="269" r:id="rId21"/>
    <p:sldId id="267" r:id="rId22"/>
    <p:sldId id="270" r:id="rId23"/>
    <p:sldId id="271" r:id="rId24"/>
    <p:sldId id="272" r:id="rId25"/>
    <p:sldId id="274" r:id="rId26"/>
    <p:sldId id="279" r:id="rId27"/>
    <p:sldId id="280" r:id="rId28"/>
    <p:sldId id="281" r:id="rId29"/>
    <p:sldId id="283" r:id="rId30"/>
    <p:sldId id="284" r:id="rId31"/>
    <p:sldId id="285" r:id="rId32"/>
    <p:sldId id="286" r:id="rId33"/>
    <p:sldId id="287" r:id="rId34"/>
    <p:sldId id="289" r:id="rId35"/>
    <p:sldId id="353" r:id="rId36"/>
    <p:sldId id="354" r:id="rId37"/>
    <p:sldId id="355" r:id="rId38"/>
    <p:sldId id="288" r:id="rId39"/>
    <p:sldId id="351" r:id="rId40"/>
    <p:sldId id="352" r:id="rId41"/>
    <p:sldId id="290" r:id="rId42"/>
    <p:sldId id="294" r:id="rId43"/>
    <p:sldId id="360" r:id="rId44"/>
    <p:sldId id="331" r:id="rId45"/>
    <p:sldId id="332" r:id="rId46"/>
    <p:sldId id="362" r:id="rId47"/>
    <p:sldId id="363" r:id="rId48"/>
    <p:sldId id="361" r:id="rId49"/>
    <p:sldId id="295" r:id="rId50"/>
    <p:sldId id="296" r:id="rId51"/>
    <p:sldId id="349" r:id="rId52"/>
    <p:sldId id="346" r:id="rId53"/>
    <p:sldId id="347" r:id="rId54"/>
    <p:sldId id="348" r:id="rId55"/>
    <p:sldId id="291" r:id="rId56"/>
    <p:sldId id="292" r:id="rId57"/>
    <p:sldId id="293" r:id="rId58"/>
    <p:sldId id="330" r:id="rId59"/>
    <p:sldId id="304" r:id="rId60"/>
    <p:sldId id="305" r:id="rId61"/>
    <p:sldId id="329" r:id="rId62"/>
    <p:sldId id="277" r:id="rId63"/>
    <p:sldId id="333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41" r:id="rId72"/>
    <p:sldId id="342" r:id="rId73"/>
    <p:sldId id="343" r:id="rId7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096EFA-B62C-4C65-BA90-7D0CE8A1F71B}" v="1292" dt="2019-09-15T22:37:06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>
        <p:scale>
          <a:sx n="67" d="100"/>
          <a:sy n="67" d="100"/>
        </p:scale>
        <p:origin x="10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C882B4-0DE7-4B67-B450-3DE201EFC83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1_2" csCatId="accent1" phldr="1"/>
      <dgm:spPr/>
      <dgm:t>
        <a:bodyPr/>
        <a:lstStyle/>
        <a:p>
          <a:endParaRPr lang="en-US"/>
        </a:p>
      </dgm:t>
    </dgm:pt>
    <dgm:pt modelId="{ACCABAB5-EAD1-4C31-A377-DDB0FCF73974}">
      <dgm:prSet/>
      <dgm:spPr/>
      <dgm:t>
        <a:bodyPr/>
        <a:lstStyle/>
        <a:p>
          <a:r>
            <a:rPr lang="pt-BR"/>
            <a:t>Art. 212. Os atos processuais serão realizados em dias úteis, das 6 (seis) às 20 (vinte) horas. 	</a:t>
          </a:r>
          <a:endParaRPr lang="en-US"/>
        </a:p>
      </dgm:t>
    </dgm:pt>
    <dgm:pt modelId="{0408D452-216B-4BBB-9AC5-5B1B268E40B8}" type="parTrans" cxnId="{C181503A-ACAD-4EDF-A951-D134E4C8A095}">
      <dgm:prSet/>
      <dgm:spPr/>
      <dgm:t>
        <a:bodyPr/>
        <a:lstStyle/>
        <a:p>
          <a:endParaRPr lang="en-US"/>
        </a:p>
      </dgm:t>
    </dgm:pt>
    <dgm:pt modelId="{9C1F083C-0BA4-4AAD-A1F2-63B9772C58AD}" type="sibTrans" cxnId="{C181503A-ACAD-4EDF-A951-D134E4C8A095}">
      <dgm:prSet/>
      <dgm:spPr/>
      <dgm:t>
        <a:bodyPr/>
        <a:lstStyle/>
        <a:p>
          <a:endParaRPr lang="en-US"/>
        </a:p>
      </dgm:t>
    </dgm:pt>
    <dgm:pt modelId="{0D3D633A-E272-418D-89F3-5A574145222E}">
      <dgm:prSet/>
      <dgm:spPr/>
      <dgm:t>
        <a:bodyPr/>
        <a:lstStyle/>
        <a:p>
          <a:pPr algn="just"/>
          <a:r>
            <a:rPr lang="pt-BR" dirty="0"/>
            <a:t>Independentemente de autorização judicial, respeitando o direito à inviolabilidade do domicílio,</a:t>
          </a:r>
          <a:endParaRPr lang="en-US" dirty="0"/>
        </a:p>
      </dgm:t>
    </dgm:pt>
    <dgm:pt modelId="{023A452F-E10E-41C5-BBF8-C8A3B06B92F1}" type="parTrans" cxnId="{498CB5BC-8931-47C6-9F29-589DE4B3C690}">
      <dgm:prSet/>
      <dgm:spPr/>
      <dgm:t>
        <a:bodyPr/>
        <a:lstStyle/>
        <a:p>
          <a:endParaRPr lang="en-US"/>
        </a:p>
      </dgm:t>
    </dgm:pt>
    <dgm:pt modelId="{729D7A31-BD49-456F-BF85-982547676AA0}" type="sibTrans" cxnId="{498CB5BC-8931-47C6-9F29-589DE4B3C690}">
      <dgm:prSet/>
      <dgm:spPr/>
      <dgm:t>
        <a:bodyPr/>
        <a:lstStyle/>
        <a:p>
          <a:endParaRPr lang="en-US"/>
        </a:p>
      </dgm:t>
    </dgm:pt>
    <dgm:pt modelId="{272F7C77-225C-4A47-9C98-CB6670009E96}" type="pres">
      <dgm:prSet presAssocID="{49C882B4-0DE7-4B67-B450-3DE201EFC830}" presName="root" presStyleCnt="0">
        <dgm:presLayoutVars>
          <dgm:dir/>
          <dgm:resizeHandles val="exact"/>
        </dgm:presLayoutVars>
      </dgm:prSet>
      <dgm:spPr/>
    </dgm:pt>
    <dgm:pt modelId="{865AC3B1-359A-44A8-95EC-95B8DE1FB7E7}" type="pres">
      <dgm:prSet presAssocID="{49C882B4-0DE7-4B67-B450-3DE201EFC830}" presName="container" presStyleCnt="0">
        <dgm:presLayoutVars>
          <dgm:dir/>
          <dgm:resizeHandles val="exact"/>
        </dgm:presLayoutVars>
      </dgm:prSet>
      <dgm:spPr/>
    </dgm:pt>
    <dgm:pt modelId="{DDE76484-5BFC-42C8-9207-5A4D0CFE278C}" type="pres">
      <dgm:prSet presAssocID="{ACCABAB5-EAD1-4C31-A377-DDB0FCF73974}" presName="compNode" presStyleCnt="0"/>
      <dgm:spPr/>
    </dgm:pt>
    <dgm:pt modelId="{09ABCEE6-704C-4F27-80D2-1AB4C2F2365C}" type="pres">
      <dgm:prSet presAssocID="{ACCABAB5-EAD1-4C31-A377-DDB0FCF73974}" presName="iconBgRect" presStyleLbl="bgShp" presStyleIdx="0" presStyleCnt="2"/>
      <dgm:spPr/>
    </dgm:pt>
    <dgm:pt modelId="{BF73CFF6-9E70-4CDF-8438-4745A9C231ED}" type="pres">
      <dgm:prSet presAssocID="{ACCABAB5-EAD1-4C31-A377-DDB0FCF7397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DFC58136-FD7B-4971-A3E4-50223CDC3BDD}" type="pres">
      <dgm:prSet presAssocID="{ACCABAB5-EAD1-4C31-A377-DDB0FCF73974}" presName="spaceRect" presStyleCnt="0"/>
      <dgm:spPr/>
    </dgm:pt>
    <dgm:pt modelId="{057B45FD-DAF8-4C27-9F89-03C6D7BA9B56}" type="pres">
      <dgm:prSet presAssocID="{ACCABAB5-EAD1-4C31-A377-DDB0FCF73974}" presName="textRect" presStyleLbl="revTx" presStyleIdx="0" presStyleCnt="2">
        <dgm:presLayoutVars>
          <dgm:chMax val="1"/>
          <dgm:chPref val="1"/>
        </dgm:presLayoutVars>
      </dgm:prSet>
      <dgm:spPr/>
    </dgm:pt>
    <dgm:pt modelId="{9D79B7E0-69F1-45AE-8C6F-6E008511C6DC}" type="pres">
      <dgm:prSet presAssocID="{9C1F083C-0BA4-4AAD-A1F2-63B9772C58AD}" presName="sibTrans" presStyleLbl="sibTrans2D1" presStyleIdx="0" presStyleCnt="0"/>
      <dgm:spPr/>
    </dgm:pt>
    <dgm:pt modelId="{4C3811C3-47AA-4557-A1B5-BADBEE4E25E7}" type="pres">
      <dgm:prSet presAssocID="{0D3D633A-E272-418D-89F3-5A574145222E}" presName="compNode" presStyleCnt="0"/>
      <dgm:spPr/>
    </dgm:pt>
    <dgm:pt modelId="{F2199908-16D2-4BE5-9FF8-78182A22C881}" type="pres">
      <dgm:prSet presAssocID="{0D3D633A-E272-418D-89F3-5A574145222E}" presName="iconBgRect" presStyleLbl="bgShp" presStyleIdx="1" presStyleCnt="2"/>
      <dgm:spPr/>
    </dgm:pt>
    <dgm:pt modelId="{9BCDC8C3-FCDC-4AFA-83D5-55C7625D2C1F}" type="pres">
      <dgm:prSet presAssocID="{0D3D633A-E272-418D-89F3-5A574145222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028F660-BEE5-4F53-B59D-20AFE222EB62}" type="pres">
      <dgm:prSet presAssocID="{0D3D633A-E272-418D-89F3-5A574145222E}" presName="spaceRect" presStyleCnt="0"/>
      <dgm:spPr/>
    </dgm:pt>
    <dgm:pt modelId="{6259E3D4-7EED-4975-88DE-7645F5ED0640}" type="pres">
      <dgm:prSet presAssocID="{0D3D633A-E272-418D-89F3-5A574145222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084EB1B-7861-4D75-A501-201AE183F446}" type="presOf" srcId="{0D3D633A-E272-418D-89F3-5A574145222E}" destId="{6259E3D4-7EED-4975-88DE-7645F5ED0640}" srcOrd="0" destOrd="0" presId="urn:microsoft.com/office/officeart/2018/2/layout/IconCircleList"/>
    <dgm:cxn modelId="{6D4E0337-F643-4016-88AB-0F8602149BAD}" type="presOf" srcId="{9C1F083C-0BA4-4AAD-A1F2-63B9772C58AD}" destId="{9D79B7E0-69F1-45AE-8C6F-6E008511C6DC}" srcOrd="0" destOrd="0" presId="urn:microsoft.com/office/officeart/2018/2/layout/IconCircleList"/>
    <dgm:cxn modelId="{C181503A-ACAD-4EDF-A951-D134E4C8A095}" srcId="{49C882B4-0DE7-4B67-B450-3DE201EFC830}" destId="{ACCABAB5-EAD1-4C31-A377-DDB0FCF73974}" srcOrd="0" destOrd="0" parTransId="{0408D452-216B-4BBB-9AC5-5B1B268E40B8}" sibTransId="{9C1F083C-0BA4-4AAD-A1F2-63B9772C58AD}"/>
    <dgm:cxn modelId="{0D3AE194-0F28-41A1-AA72-EF12FE7DDCC4}" type="presOf" srcId="{49C882B4-0DE7-4B67-B450-3DE201EFC830}" destId="{272F7C77-225C-4A47-9C98-CB6670009E96}" srcOrd="0" destOrd="0" presId="urn:microsoft.com/office/officeart/2018/2/layout/IconCircleList"/>
    <dgm:cxn modelId="{498CB5BC-8931-47C6-9F29-589DE4B3C690}" srcId="{49C882B4-0DE7-4B67-B450-3DE201EFC830}" destId="{0D3D633A-E272-418D-89F3-5A574145222E}" srcOrd="1" destOrd="0" parTransId="{023A452F-E10E-41C5-BBF8-C8A3B06B92F1}" sibTransId="{729D7A31-BD49-456F-BF85-982547676AA0}"/>
    <dgm:cxn modelId="{568129EA-9C7B-413A-8C0A-CB10E1A2E1B2}" type="presOf" srcId="{ACCABAB5-EAD1-4C31-A377-DDB0FCF73974}" destId="{057B45FD-DAF8-4C27-9F89-03C6D7BA9B56}" srcOrd="0" destOrd="0" presId="urn:microsoft.com/office/officeart/2018/2/layout/IconCircleList"/>
    <dgm:cxn modelId="{6E51C2BF-24C6-4A91-ADF7-30C9A2E99F8A}" type="presParOf" srcId="{272F7C77-225C-4A47-9C98-CB6670009E96}" destId="{865AC3B1-359A-44A8-95EC-95B8DE1FB7E7}" srcOrd="0" destOrd="0" presId="urn:microsoft.com/office/officeart/2018/2/layout/IconCircleList"/>
    <dgm:cxn modelId="{F279A302-1170-4D03-AFD8-713682288A3C}" type="presParOf" srcId="{865AC3B1-359A-44A8-95EC-95B8DE1FB7E7}" destId="{DDE76484-5BFC-42C8-9207-5A4D0CFE278C}" srcOrd="0" destOrd="0" presId="urn:microsoft.com/office/officeart/2018/2/layout/IconCircleList"/>
    <dgm:cxn modelId="{3CD429C6-0F81-4077-B8A5-129C2BAE682D}" type="presParOf" srcId="{DDE76484-5BFC-42C8-9207-5A4D0CFE278C}" destId="{09ABCEE6-704C-4F27-80D2-1AB4C2F2365C}" srcOrd="0" destOrd="0" presId="urn:microsoft.com/office/officeart/2018/2/layout/IconCircleList"/>
    <dgm:cxn modelId="{5F250F90-F44A-4DB0-A7A4-973E6FDC8426}" type="presParOf" srcId="{DDE76484-5BFC-42C8-9207-5A4D0CFE278C}" destId="{BF73CFF6-9E70-4CDF-8438-4745A9C231ED}" srcOrd="1" destOrd="0" presId="urn:microsoft.com/office/officeart/2018/2/layout/IconCircleList"/>
    <dgm:cxn modelId="{017891BF-E9F9-4994-8C2B-15A9D3FD4750}" type="presParOf" srcId="{DDE76484-5BFC-42C8-9207-5A4D0CFE278C}" destId="{DFC58136-FD7B-4971-A3E4-50223CDC3BDD}" srcOrd="2" destOrd="0" presId="urn:microsoft.com/office/officeart/2018/2/layout/IconCircleList"/>
    <dgm:cxn modelId="{94CCB823-7AC9-4D77-812B-EF132E54EEC2}" type="presParOf" srcId="{DDE76484-5BFC-42C8-9207-5A4D0CFE278C}" destId="{057B45FD-DAF8-4C27-9F89-03C6D7BA9B56}" srcOrd="3" destOrd="0" presId="urn:microsoft.com/office/officeart/2018/2/layout/IconCircleList"/>
    <dgm:cxn modelId="{4026FCF6-79D3-4C0B-BF32-14BE2F0A1908}" type="presParOf" srcId="{865AC3B1-359A-44A8-95EC-95B8DE1FB7E7}" destId="{9D79B7E0-69F1-45AE-8C6F-6E008511C6DC}" srcOrd="1" destOrd="0" presId="urn:microsoft.com/office/officeart/2018/2/layout/IconCircleList"/>
    <dgm:cxn modelId="{C3BDC40D-E499-4411-BA2C-73E41C6491C9}" type="presParOf" srcId="{865AC3B1-359A-44A8-95EC-95B8DE1FB7E7}" destId="{4C3811C3-47AA-4557-A1B5-BADBEE4E25E7}" srcOrd="2" destOrd="0" presId="urn:microsoft.com/office/officeart/2018/2/layout/IconCircleList"/>
    <dgm:cxn modelId="{2F094138-3F0C-4AF2-A92C-DF95431D0942}" type="presParOf" srcId="{4C3811C3-47AA-4557-A1B5-BADBEE4E25E7}" destId="{F2199908-16D2-4BE5-9FF8-78182A22C881}" srcOrd="0" destOrd="0" presId="urn:microsoft.com/office/officeart/2018/2/layout/IconCircleList"/>
    <dgm:cxn modelId="{B47D9E0F-BD0A-42B5-AC66-C4D15E0E22FF}" type="presParOf" srcId="{4C3811C3-47AA-4557-A1B5-BADBEE4E25E7}" destId="{9BCDC8C3-FCDC-4AFA-83D5-55C7625D2C1F}" srcOrd="1" destOrd="0" presId="urn:microsoft.com/office/officeart/2018/2/layout/IconCircleList"/>
    <dgm:cxn modelId="{EDD23C44-5055-49AA-910C-8B520C40271F}" type="presParOf" srcId="{4C3811C3-47AA-4557-A1B5-BADBEE4E25E7}" destId="{D028F660-BEE5-4F53-B59D-20AFE222EB62}" srcOrd="2" destOrd="0" presId="urn:microsoft.com/office/officeart/2018/2/layout/IconCircleList"/>
    <dgm:cxn modelId="{46492429-4BE9-4514-8BF6-7CAC540203A9}" type="presParOf" srcId="{4C3811C3-47AA-4557-A1B5-BADBEE4E25E7}" destId="{6259E3D4-7EED-4975-88DE-7645F5ED064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14E436-5146-410D-9BC5-AFC09AD57A40}" type="doc">
      <dgm:prSet loTypeId="urn:microsoft.com/office/officeart/2005/8/layout/hProcess9" loCatId="process" qsTypeId="urn:microsoft.com/office/officeart/2005/8/quickstyle/simple1" qsCatId="simple" csTypeId="urn:microsoft.com/office/officeart/2005/8/colors/accent6_1" csCatId="accent6" phldr="1"/>
      <dgm:spPr/>
    </dgm:pt>
    <dgm:pt modelId="{74C10FC6-5969-41E2-9813-EC889DEF638E}">
      <dgm:prSet phldrT="[Texto]"/>
      <dgm:spPr/>
      <dgm:t>
        <a:bodyPr/>
        <a:lstStyle/>
        <a:p>
          <a:r>
            <a:rPr lang="pt-BR" dirty="0"/>
            <a:t>Citação frustrada do devedor (quando não encontrar o devedor para citar)</a:t>
          </a:r>
          <a:endParaRPr lang="en-US" dirty="0"/>
        </a:p>
      </dgm:t>
    </dgm:pt>
    <dgm:pt modelId="{71F85BAF-FBAF-4134-92C4-227BEE7410E3}" type="parTrans" cxnId="{A94022D5-6F7E-475D-87C9-3B0D9D0F82C2}">
      <dgm:prSet/>
      <dgm:spPr/>
      <dgm:t>
        <a:bodyPr/>
        <a:lstStyle/>
        <a:p>
          <a:endParaRPr lang="en-US"/>
        </a:p>
      </dgm:t>
    </dgm:pt>
    <dgm:pt modelId="{C86EEB44-B315-4AFF-BE6A-78D24C56B88F}" type="sibTrans" cxnId="{A94022D5-6F7E-475D-87C9-3B0D9D0F82C2}">
      <dgm:prSet/>
      <dgm:spPr/>
      <dgm:t>
        <a:bodyPr/>
        <a:lstStyle/>
        <a:p>
          <a:endParaRPr lang="en-US"/>
        </a:p>
      </dgm:t>
    </dgm:pt>
    <dgm:pt modelId="{A5581FC0-310B-47D2-9F57-BC5E06957CB6}">
      <dgm:prSet phldrT="[Texto]"/>
      <dgm:spPr/>
      <dgm:t>
        <a:bodyPr/>
        <a:lstStyle/>
        <a:p>
          <a:r>
            <a:rPr lang="pt-BR" dirty="0"/>
            <a:t>Arresto de bens</a:t>
          </a:r>
          <a:endParaRPr lang="en-US" dirty="0"/>
        </a:p>
      </dgm:t>
    </dgm:pt>
    <dgm:pt modelId="{646861A7-AEB6-497C-A619-F5F01944B797}" type="parTrans" cxnId="{A6F54D96-33D7-47C8-8834-0D0D0437BE84}">
      <dgm:prSet/>
      <dgm:spPr/>
      <dgm:t>
        <a:bodyPr/>
        <a:lstStyle/>
        <a:p>
          <a:endParaRPr lang="en-US"/>
        </a:p>
      </dgm:t>
    </dgm:pt>
    <dgm:pt modelId="{5D395CB5-A99A-4B6D-93F5-50EB18CB9026}" type="sibTrans" cxnId="{A6F54D96-33D7-47C8-8834-0D0D0437BE84}">
      <dgm:prSet/>
      <dgm:spPr/>
      <dgm:t>
        <a:bodyPr/>
        <a:lstStyle/>
        <a:p>
          <a:endParaRPr lang="en-US"/>
        </a:p>
      </dgm:t>
    </dgm:pt>
    <dgm:pt modelId="{FE3518E6-94F2-462A-8CE5-37614B041689}">
      <dgm:prSet phldrT="[Texto]"/>
      <dgm:spPr/>
      <dgm:t>
        <a:bodyPr/>
        <a:lstStyle/>
        <a:p>
          <a:r>
            <a:rPr lang="pt-BR" dirty="0"/>
            <a:t>10 dias seguintes o Oficial de Justiça procurará o executado por 02 vezes em dias distintos e, havendo suspeita de ocultação</a:t>
          </a:r>
          <a:endParaRPr lang="en-US" dirty="0"/>
        </a:p>
      </dgm:t>
    </dgm:pt>
    <dgm:pt modelId="{7D542512-FDEC-43C7-A03E-D2AC34A9BB79}" type="parTrans" cxnId="{3C8AC38B-A8E8-4CC4-A591-9EBB01D8CDD7}">
      <dgm:prSet/>
      <dgm:spPr/>
      <dgm:t>
        <a:bodyPr/>
        <a:lstStyle/>
        <a:p>
          <a:endParaRPr lang="en-US"/>
        </a:p>
      </dgm:t>
    </dgm:pt>
    <dgm:pt modelId="{51C74633-67F2-4315-BA2C-7F6D919E1EC1}" type="sibTrans" cxnId="{3C8AC38B-A8E8-4CC4-A591-9EBB01D8CDD7}">
      <dgm:prSet/>
      <dgm:spPr/>
      <dgm:t>
        <a:bodyPr/>
        <a:lstStyle/>
        <a:p>
          <a:endParaRPr lang="en-US"/>
        </a:p>
      </dgm:t>
    </dgm:pt>
    <dgm:pt modelId="{134E5F96-A21E-45CF-BB15-FF49A744A695}">
      <dgm:prSet/>
      <dgm:spPr/>
      <dgm:t>
        <a:bodyPr/>
        <a:lstStyle/>
        <a:p>
          <a:r>
            <a:rPr lang="pt-BR"/>
            <a:t>realizará a citação com hora certa, certificando detalhadamente o ocorrido</a:t>
          </a:r>
          <a:endParaRPr lang="en-US"/>
        </a:p>
      </dgm:t>
    </dgm:pt>
    <dgm:pt modelId="{D699CFB8-9A8B-4E9A-99BE-4C4E710CBA7D}" type="parTrans" cxnId="{40F4149C-6B2C-433E-967B-E307BFE99725}">
      <dgm:prSet/>
      <dgm:spPr/>
      <dgm:t>
        <a:bodyPr/>
        <a:lstStyle/>
        <a:p>
          <a:endParaRPr lang="en-US"/>
        </a:p>
      </dgm:t>
    </dgm:pt>
    <dgm:pt modelId="{63C4C99D-7AAA-4F6F-8D5C-45EE93E4CD4D}" type="sibTrans" cxnId="{40F4149C-6B2C-433E-967B-E307BFE99725}">
      <dgm:prSet/>
      <dgm:spPr/>
      <dgm:t>
        <a:bodyPr/>
        <a:lstStyle/>
        <a:p>
          <a:endParaRPr lang="en-US"/>
        </a:p>
      </dgm:t>
    </dgm:pt>
    <dgm:pt modelId="{277E61F7-193A-4819-A226-72FB841E5502}" type="pres">
      <dgm:prSet presAssocID="{6414E436-5146-410D-9BC5-AFC09AD57A40}" presName="CompostProcess" presStyleCnt="0">
        <dgm:presLayoutVars>
          <dgm:dir/>
          <dgm:resizeHandles val="exact"/>
        </dgm:presLayoutVars>
      </dgm:prSet>
      <dgm:spPr/>
    </dgm:pt>
    <dgm:pt modelId="{211DFC36-2FED-4A9D-8D36-9B43344E2708}" type="pres">
      <dgm:prSet presAssocID="{6414E436-5146-410D-9BC5-AFC09AD57A40}" presName="arrow" presStyleLbl="bgShp" presStyleIdx="0" presStyleCnt="1"/>
      <dgm:spPr/>
    </dgm:pt>
    <dgm:pt modelId="{D963AC15-EB05-4339-B5F5-61F3F712DF3E}" type="pres">
      <dgm:prSet presAssocID="{6414E436-5146-410D-9BC5-AFC09AD57A40}" presName="linearProcess" presStyleCnt="0"/>
      <dgm:spPr/>
    </dgm:pt>
    <dgm:pt modelId="{22152CBF-5A44-4AE8-833A-25A73A9262EE}" type="pres">
      <dgm:prSet presAssocID="{74C10FC6-5969-41E2-9813-EC889DEF638E}" presName="textNode" presStyleLbl="node1" presStyleIdx="0" presStyleCnt="4">
        <dgm:presLayoutVars>
          <dgm:bulletEnabled val="1"/>
        </dgm:presLayoutVars>
      </dgm:prSet>
      <dgm:spPr/>
    </dgm:pt>
    <dgm:pt modelId="{AB166C3D-8861-44DB-A9C7-F5A443893834}" type="pres">
      <dgm:prSet presAssocID="{C86EEB44-B315-4AFF-BE6A-78D24C56B88F}" presName="sibTrans" presStyleCnt="0"/>
      <dgm:spPr/>
    </dgm:pt>
    <dgm:pt modelId="{06288D63-7CAA-44CE-8C8F-446647A721EB}" type="pres">
      <dgm:prSet presAssocID="{A5581FC0-310B-47D2-9F57-BC5E06957CB6}" presName="textNode" presStyleLbl="node1" presStyleIdx="1" presStyleCnt="4">
        <dgm:presLayoutVars>
          <dgm:bulletEnabled val="1"/>
        </dgm:presLayoutVars>
      </dgm:prSet>
      <dgm:spPr/>
    </dgm:pt>
    <dgm:pt modelId="{DA33596B-38B6-4098-B9A1-6E940CF53C75}" type="pres">
      <dgm:prSet presAssocID="{5D395CB5-A99A-4B6D-93F5-50EB18CB9026}" presName="sibTrans" presStyleCnt="0"/>
      <dgm:spPr/>
    </dgm:pt>
    <dgm:pt modelId="{D872E2EE-F650-4907-AC98-0EF6D198E94C}" type="pres">
      <dgm:prSet presAssocID="{FE3518E6-94F2-462A-8CE5-37614B041689}" presName="textNode" presStyleLbl="node1" presStyleIdx="2" presStyleCnt="4">
        <dgm:presLayoutVars>
          <dgm:bulletEnabled val="1"/>
        </dgm:presLayoutVars>
      </dgm:prSet>
      <dgm:spPr/>
    </dgm:pt>
    <dgm:pt modelId="{8C588E60-F81F-4253-87BE-1568CAC1FAA6}" type="pres">
      <dgm:prSet presAssocID="{51C74633-67F2-4315-BA2C-7F6D919E1EC1}" presName="sibTrans" presStyleCnt="0"/>
      <dgm:spPr/>
    </dgm:pt>
    <dgm:pt modelId="{7593BF84-09F7-433E-BD7A-313FC4CBE764}" type="pres">
      <dgm:prSet presAssocID="{134E5F96-A21E-45CF-BB15-FF49A744A69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BD905D09-2EDE-4A30-8EC3-9A99BED742D1}" type="presOf" srcId="{74C10FC6-5969-41E2-9813-EC889DEF638E}" destId="{22152CBF-5A44-4AE8-833A-25A73A9262EE}" srcOrd="0" destOrd="0" presId="urn:microsoft.com/office/officeart/2005/8/layout/hProcess9"/>
    <dgm:cxn modelId="{4D717A1D-EC11-47E3-AB28-F91D298D1BBE}" type="presOf" srcId="{FE3518E6-94F2-462A-8CE5-37614B041689}" destId="{D872E2EE-F650-4907-AC98-0EF6D198E94C}" srcOrd="0" destOrd="0" presId="urn:microsoft.com/office/officeart/2005/8/layout/hProcess9"/>
    <dgm:cxn modelId="{39359D53-02B3-488C-B4D0-6C13D2E838B3}" type="presOf" srcId="{6414E436-5146-410D-9BC5-AFC09AD57A40}" destId="{277E61F7-193A-4819-A226-72FB841E5502}" srcOrd="0" destOrd="0" presId="urn:microsoft.com/office/officeart/2005/8/layout/hProcess9"/>
    <dgm:cxn modelId="{3C8AC38B-A8E8-4CC4-A591-9EBB01D8CDD7}" srcId="{6414E436-5146-410D-9BC5-AFC09AD57A40}" destId="{FE3518E6-94F2-462A-8CE5-37614B041689}" srcOrd="2" destOrd="0" parTransId="{7D542512-FDEC-43C7-A03E-D2AC34A9BB79}" sibTransId="{51C74633-67F2-4315-BA2C-7F6D919E1EC1}"/>
    <dgm:cxn modelId="{A6F54D96-33D7-47C8-8834-0D0D0437BE84}" srcId="{6414E436-5146-410D-9BC5-AFC09AD57A40}" destId="{A5581FC0-310B-47D2-9F57-BC5E06957CB6}" srcOrd="1" destOrd="0" parTransId="{646861A7-AEB6-497C-A619-F5F01944B797}" sibTransId="{5D395CB5-A99A-4B6D-93F5-50EB18CB9026}"/>
    <dgm:cxn modelId="{40F4149C-6B2C-433E-967B-E307BFE99725}" srcId="{6414E436-5146-410D-9BC5-AFC09AD57A40}" destId="{134E5F96-A21E-45CF-BB15-FF49A744A695}" srcOrd="3" destOrd="0" parTransId="{D699CFB8-9A8B-4E9A-99BE-4C4E710CBA7D}" sibTransId="{63C4C99D-7AAA-4F6F-8D5C-45EE93E4CD4D}"/>
    <dgm:cxn modelId="{851EBBC2-284C-47CC-8C9D-1C15DCC8DDFB}" type="presOf" srcId="{134E5F96-A21E-45CF-BB15-FF49A744A695}" destId="{7593BF84-09F7-433E-BD7A-313FC4CBE764}" srcOrd="0" destOrd="0" presId="urn:microsoft.com/office/officeart/2005/8/layout/hProcess9"/>
    <dgm:cxn modelId="{A78618C8-179C-4D2D-97B4-70916A601504}" type="presOf" srcId="{A5581FC0-310B-47D2-9F57-BC5E06957CB6}" destId="{06288D63-7CAA-44CE-8C8F-446647A721EB}" srcOrd="0" destOrd="0" presId="urn:microsoft.com/office/officeart/2005/8/layout/hProcess9"/>
    <dgm:cxn modelId="{A94022D5-6F7E-475D-87C9-3B0D9D0F82C2}" srcId="{6414E436-5146-410D-9BC5-AFC09AD57A40}" destId="{74C10FC6-5969-41E2-9813-EC889DEF638E}" srcOrd="0" destOrd="0" parTransId="{71F85BAF-FBAF-4134-92C4-227BEE7410E3}" sibTransId="{C86EEB44-B315-4AFF-BE6A-78D24C56B88F}"/>
    <dgm:cxn modelId="{D8F74138-81FE-4808-9E9F-DACE4C5AFB4D}" type="presParOf" srcId="{277E61F7-193A-4819-A226-72FB841E5502}" destId="{211DFC36-2FED-4A9D-8D36-9B43344E2708}" srcOrd="0" destOrd="0" presId="urn:microsoft.com/office/officeart/2005/8/layout/hProcess9"/>
    <dgm:cxn modelId="{610836A0-33EF-4061-9EC0-7C1A06C5C612}" type="presParOf" srcId="{277E61F7-193A-4819-A226-72FB841E5502}" destId="{D963AC15-EB05-4339-B5F5-61F3F712DF3E}" srcOrd="1" destOrd="0" presId="urn:microsoft.com/office/officeart/2005/8/layout/hProcess9"/>
    <dgm:cxn modelId="{389447DF-675A-498B-8B44-824B9E1DD2CE}" type="presParOf" srcId="{D963AC15-EB05-4339-B5F5-61F3F712DF3E}" destId="{22152CBF-5A44-4AE8-833A-25A73A9262EE}" srcOrd="0" destOrd="0" presId="urn:microsoft.com/office/officeart/2005/8/layout/hProcess9"/>
    <dgm:cxn modelId="{6CB37F4C-A535-4340-8C7D-059A8E7D4EA4}" type="presParOf" srcId="{D963AC15-EB05-4339-B5F5-61F3F712DF3E}" destId="{AB166C3D-8861-44DB-A9C7-F5A443893834}" srcOrd="1" destOrd="0" presId="urn:microsoft.com/office/officeart/2005/8/layout/hProcess9"/>
    <dgm:cxn modelId="{A6729DD4-F96B-4733-9C9A-BBE7D88FD870}" type="presParOf" srcId="{D963AC15-EB05-4339-B5F5-61F3F712DF3E}" destId="{06288D63-7CAA-44CE-8C8F-446647A721EB}" srcOrd="2" destOrd="0" presId="urn:microsoft.com/office/officeart/2005/8/layout/hProcess9"/>
    <dgm:cxn modelId="{BECA9AC7-A8B1-43BA-84C6-66DE7AFA4E0B}" type="presParOf" srcId="{D963AC15-EB05-4339-B5F5-61F3F712DF3E}" destId="{DA33596B-38B6-4098-B9A1-6E940CF53C75}" srcOrd="3" destOrd="0" presId="urn:microsoft.com/office/officeart/2005/8/layout/hProcess9"/>
    <dgm:cxn modelId="{4447BEE9-4CB0-496F-83D3-9B865FA41E1F}" type="presParOf" srcId="{D963AC15-EB05-4339-B5F5-61F3F712DF3E}" destId="{D872E2EE-F650-4907-AC98-0EF6D198E94C}" srcOrd="4" destOrd="0" presId="urn:microsoft.com/office/officeart/2005/8/layout/hProcess9"/>
    <dgm:cxn modelId="{1E70B45C-967A-4028-AE69-4A669E72C038}" type="presParOf" srcId="{D963AC15-EB05-4339-B5F5-61F3F712DF3E}" destId="{8C588E60-F81F-4253-87BE-1568CAC1FAA6}" srcOrd="5" destOrd="0" presId="urn:microsoft.com/office/officeart/2005/8/layout/hProcess9"/>
    <dgm:cxn modelId="{54811D4E-18AE-439C-B12C-CD6343A9DECA}" type="presParOf" srcId="{D963AC15-EB05-4339-B5F5-61F3F712DF3E}" destId="{7593BF84-09F7-433E-BD7A-313FC4CBE76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A530C6-26F4-4DA3-8236-3DFDDB10F8FF}" type="doc">
      <dgm:prSet loTypeId="urn:microsoft.com/office/officeart/2005/8/layout/pyramid2" loCatId="list" qsTypeId="urn:microsoft.com/office/officeart/2005/8/quickstyle/3d3" qsCatId="3D" csTypeId="urn:microsoft.com/office/officeart/2005/8/colors/accent0_1" csCatId="mainScheme" phldr="1"/>
      <dgm:spPr/>
    </dgm:pt>
    <dgm:pt modelId="{5FDCFC96-DDB9-4057-9EA2-87526B728AE4}">
      <dgm:prSet phldrT="[Texto]"/>
      <dgm:spPr/>
      <dgm:t>
        <a:bodyPr/>
        <a:lstStyle/>
        <a:p>
          <a:r>
            <a:rPr lang="pt-BR" dirty="0"/>
            <a:t>Onde os bens se encontrarem</a:t>
          </a:r>
          <a:endParaRPr lang="en-US" dirty="0"/>
        </a:p>
      </dgm:t>
    </dgm:pt>
    <dgm:pt modelId="{C733A30D-6A08-463F-A722-BFFF30DFC93F}" type="parTrans" cxnId="{7C260BC2-F725-4B00-8DA6-5FF2E0890755}">
      <dgm:prSet/>
      <dgm:spPr/>
      <dgm:t>
        <a:bodyPr/>
        <a:lstStyle/>
        <a:p>
          <a:endParaRPr lang="en-US"/>
        </a:p>
      </dgm:t>
    </dgm:pt>
    <dgm:pt modelId="{5FB72129-007C-4B79-8102-EEF51E4A68D2}" type="sibTrans" cxnId="{7C260BC2-F725-4B00-8DA6-5FF2E0890755}">
      <dgm:prSet/>
      <dgm:spPr/>
      <dgm:t>
        <a:bodyPr/>
        <a:lstStyle/>
        <a:p>
          <a:endParaRPr lang="en-US"/>
        </a:p>
      </dgm:t>
    </dgm:pt>
    <dgm:pt modelId="{CB698037-77FF-4CEA-97D3-C82DB62576F6}">
      <dgm:prSet phldrT="[Texto]"/>
      <dgm:spPr/>
      <dgm:t>
        <a:bodyPr/>
        <a:lstStyle/>
        <a:p>
          <a:r>
            <a:rPr lang="pt-BR" dirty="0"/>
            <a:t>Independente de terceiros estarem com a posse, detenção ou guarda</a:t>
          </a:r>
          <a:endParaRPr lang="en-US" dirty="0"/>
        </a:p>
      </dgm:t>
    </dgm:pt>
    <dgm:pt modelId="{3ED199C1-2701-4478-857D-E348B28C29CF}" type="parTrans" cxnId="{530DBFCA-136F-4E0B-9A32-3BFDA507D474}">
      <dgm:prSet/>
      <dgm:spPr/>
      <dgm:t>
        <a:bodyPr/>
        <a:lstStyle/>
        <a:p>
          <a:endParaRPr lang="en-US"/>
        </a:p>
      </dgm:t>
    </dgm:pt>
    <dgm:pt modelId="{A7D5D743-0504-4B25-A5CC-5CD3656E57E6}" type="sibTrans" cxnId="{530DBFCA-136F-4E0B-9A32-3BFDA507D474}">
      <dgm:prSet/>
      <dgm:spPr/>
      <dgm:t>
        <a:bodyPr/>
        <a:lstStyle/>
        <a:p>
          <a:endParaRPr lang="en-US"/>
        </a:p>
      </dgm:t>
    </dgm:pt>
    <dgm:pt modelId="{3249D7DD-0F09-46E4-BCF7-B1C139F5869E}">
      <dgm:prSet phldrT="[Texto]"/>
      <dgm:spPr/>
      <dgm:t>
        <a:bodyPr/>
        <a:lstStyle/>
        <a:p>
          <a:r>
            <a:rPr lang="pt-BR" dirty="0"/>
            <a:t>Em tantos bens quantos bastem para pagar (principal e acessórios)</a:t>
          </a:r>
          <a:endParaRPr lang="en-US" dirty="0"/>
        </a:p>
      </dgm:t>
    </dgm:pt>
    <dgm:pt modelId="{DA051847-E7CB-47E8-9A3B-1F8B0F035399}" type="parTrans" cxnId="{89A6651D-CAC6-4B44-99F6-C669DDE1170A}">
      <dgm:prSet/>
      <dgm:spPr/>
      <dgm:t>
        <a:bodyPr/>
        <a:lstStyle/>
        <a:p>
          <a:endParaRPr lang="en-US"/>
        </a:p>
      </dgm:t>
    </dgm:pt>
    <dgm:pt modelId="{0ACC21F9-7837-498F-8A9B-765AAFF02776}" type="sibTrans" cxnId="{89A6651D-CAC6-4B44-99F6-C669DDE1170A}">
      <dgm:prSet/>
      <dgm:spPr/>
      <dgm:t>
        <a:bodyPr/>
        <a:lstStyle/>
        <a:p>
          <a:endParaRPr lang="en-US"/>
        </a:p>
      </dgm:t>
    </dgm:pt>
    <dgm:pt modelId="{7F6F4362-A985-4958-847F-C8AB9BDC0471}">
      <dgm:prSet/>
      <dgm:spPr/>
      <dgm:t>
        <a:bodyPr/>
        <a:lstStyle/>
        <a:p>
          <a:r>
            <a:rPr lang="pt-BR" dirty="0"/>
            <a:t>Com Certidão da respectiva matrícula (imóveis) ou certidão de existência (veículos automotores)</a:t>
          </a:r>
          <a:endParaRPr lang="en-US" dirty="0"/>
        </a:p>
      </dgm:t>
    </dgm:pt>
    <dgm:pt modelId="{57DEEA59-BAF4-4E44-B3A8-4F29549C850D}" type="parTrans" cxnId="{903DAE03-0CE1-4DB8-88A4-6303F7F9AFF3}">
      <dgm:prSet/>
      <dgm:spPr/>
      <dgm:t>
        <a:bodyPr/>
        <a:lstStyle/>
        <a:p>
          <a:endParaRPr lang="en-US"/>
        </a:p>
      </dgm:t>
    </dgm:pt>
    <dgm:pt modelId="{9DF96121-CF2D-41B5-8338-EB5576A5AF82}" type="sibTrans" cxnId="{903DAE03-0CE1-4DB8-88A4-6303F7F9AFF3}">
      <dgm:prSet/>
      <dgm:spPr/>
      <dgm:t>
        <a:bodyPr/>
        <a:lstStyle/>
        <a:p>
          <a:endParaRPr lang="en-US"/>
        </a:p>
      </dgm:t>
    </dgm:pt>
    <dgm:pt modelId="{79196832-E51B-4721-BD62-B6B78E38CB5A}" type="pres">
      <dgm:prSet presAssocID="{97A530C6-26F4-4DA3-8236-3DFDDB10F8FF}" presName="compositeShape" presStyleCnt="0">
        <dgm:presLayoutVars>
          <dgm:dir/>
          <dgm:resizeHandles/>
        </dgm:presLayoutVars>
      </dgm:prSet>
      <dgm:spPr/>
    </dgm:pt>
    <dgm:pt modelId="{47FDB3BA-CE31-4BE4-9C86-3D3CE2DAF7D7}" type="pres">
      <dgm:prSet presAssocID="{97A530C6-26F4-4DA3-8236-3DFDDB10F8FF}" presName="pyramid" presStyleLbl="node1" presStyleIdx="0" presStyleCnt="1"/>
      <dgm:spPr/>
    </dgm:pt>
    <dgm:pt modelId="{7C24BFB6-BD43-4930-9633-86481923E609}" type="pres">
      <dgm:prSet presAssocID="{97A530C6-26F4-4DA3-8236-3DFDDB10F8FF}" presName="theList" presStyleCnt="0"/>
      <dgm:spPr/>
    </dgm:pt>
    <dgm:pt modelId="{16270D51-45BF-4672-89B1-BF9E21F98821}" type="pres">
      <dgm:prSet presAssocID="{5FDCFC96-DDB9-4057-9EA2-87526B728AE4}" presName="aNode" presStyleLbl="fgAcc1" presStyleIdx="0" presStyleCnt="4">
        <dgm:presLayoutVars>
          <dgm:bulletEnabled val="1"/>
        </dgm:presLayoutVars>
      </dgm:prSet>
      <dgm:spPr/>
    </dgm:pt>
    <dgm:pt modelId="{11EF2F05-66D7-49D4-9A17-3E2A02D1ABE3}" type="pres">
      <dgm:prSet presAssocID="{5FDCFC96-DDB9-4057-9EA2-87526B728AE4}" presName="aSpace" presStyleCnt="0"/>
      <dgm:spPr/>
    </dgm:pt>
    <dgm:pt modelId="{52466133-5739-4E02-A0C9-B06377BE9D9E}" type="pres">
      <dgm:prSet presAssocID="{CB698037-77FF-4CEA-97D3-C82DB62576F6}" presName="aNode" presStyleLbl="fgAcc1" presStyleIdx="1" presStyleCnt="4">
        <dgm:presLayoutVars>
          <dgm:bulletEnabled val="1"/>
        </dgm:presLayoutVars>
      </dgm:prSet>
      <dgm:spPr/>
    </dgm:pt>
    <dgm:pt modelId="{D933D730-2E1E-40B1-859A-1BB0AD87199D}" type="pres">
      <dgm:prSet presAssocID="{CB698037-77FF-4CEA-97D3-C82DB62576F6}" presName="aSpace" presStyleCnt="0"/>
      <dgm:spPr/>
    </dgm:pt>
    <dgm:pt modelId="{601EEAF8-30DE-4610-A0EF-A815B3D7AFE3}" type="pres">
      <dgm:prSet presAssocID="{3249D7DD-0F09-46E4-BCF7-B1C139F5869E}" presName="aNode" presStyleLbl="fgAcc1" presStyleIdx="2" presStyleCnt="4">
        <dgm:presLayoutVars>
          <dgm:bulletEnabled val="1"/>
        </dgm:presLayoutVars>
      </dgm:prSet>
      <dgm:spPr/>
    </dgm:pt>
    <dgm:pt modelId="{E4B9DBB6-593E-48B0-94CE-77E0EFF6986F}" type="pres">
      <dgm:prSet presAssocID="{3249D7DD-0F09-46E4-BCF7-B1C139F5869E}" presName="aSpace" presStyleCnt="0"/>
      <dgm:spPr/>
    </dgm:pt>
    <dgm:pt modelId="{DF0631FA-CB40-4B0B-B6D3-C7350852AFB3}" type="pres">
      <dgm:prSet presAssocID="{7F6F4362-A985-4958-847F-C8AB9BDC0471}" presName="aNode" presStyleLbl="fgAcc1" presStyleIdx="3" presStyleCnt="4">
        <dgm:presLayoutVars>
          <dgm:bulletEnabled val="1"/>
        </dgm:presLayoutVars>
      </dgm:prSet>
      <dgm:spPr/>
    </dgm:pt>
    <dgm:pt modelId="{B5002210-8C46-4385-A23E-1D4FCCA4E732}" type="pres">
      <dgm:prSet presAssocID="{7F6F4362-A985-4958-847F-C8AB9BDC0471}" presName="aSpace" presStyleCnt="0"/>
      <dgm:spPr/>
    </dgm:pt>
  </dgm:ptLst>
  <dgm:cxnLst>
    <dgm:cxn modelId="{903DAE03-0CE1-4DB8-88A4-6303F7F9AFF3}" srcId="{97A530C6-26F4-4DA3-8236-3DFDDB10F8FF}" destId="{7F6F4362-A985-4958-847F-C8AB9BDC0471}" srcOrd="3" destOrd="0" parTransId="{57DEEA59-BAF4-4E44-B3A8-4F29549C850D}" sibTransId="{9DF96121-CF2D-41B5-8338-EB5576A5AF82}"/>
    <dgm:cxn modelId="{89A6651D-CAC6-4B44-99F6-C669DDE1170A}" srcId="{97A530C6-26F4-4DA3-8236-3DFDDB10F8FF}" destId="{3249D7DD-0F09-46E4-BCF7-B1C139F5869E}" srcOrd="2" destOrd="0" parTransId="{DA051847-E7CB-47E8-9A3B-1F8B0F035399}" sibTransId="{0ACC21F9-7837-498F-8A9B-765AAFF02776}"/>
    <dgm:cxn modelId="{CA660D4C-4760-4F03-B296-4E8E118FBD88}" type="presOf" srcId="{3249D7DD-0F09-46E4-BCF7-B1C139F5869E}" destId="{601EEAF8-30DE-4610-A0EF-A815B3D7AFE3}" srcOrd="0" destOrd="0" presId="urn:microsoft.com/office/officeart/2005/8/layout/pyramid2"/>
    <dgm:cxn modelId="{AEFD8874-E983-4470-A1C9-2EAD106ECB80}" type="presOf" srcId="{97A530C6-26F4-4DA3-8236-3DFDDB10F8FF}" destId="{79196832-E51B-4721-BD62-B6B78E38CB5A}" srcOrd="0" destOrd="0" presId="urn:microsoft.com/office/officeart/2005/8/layout/pyramid2"/>
    <dgm:cxn modelId="{1205DE7F-8B4C-4FFB-A160-3088991774D5}" type="presOf" srcId="{CB698037-77FF-4CEA-97D3-C82DB62576F6}" destId="{52466133-5739-4E02-A0C9-B06377BE9D9E}" srcOrd="0" destOrd="0" presId="urn:microsoft.com/office/officeart/2005/8/layout/pyramid2"/>
    <dgm:cxn modelId="{C3E58F84-D31E-4DB3-9F0D-90EB662E840D}" type="presOf" srcId="{7F6F4362-A985-4958-847F-C8AB9BDC0471}" destId="{DF0631FA-CB40-4B0B-B6D3-C7350852AFB3}" srcOrd="0" destOrd="0" presId="urn:microsoft.com/office/officeart/2005/8/layout/pyramid2"/>
    <dgm:cxn modelId="{B82C24B2-9825-4EED-B03F-894A3C2678FB}" type="presOf" srcId="{5FDCFC96-DDB9-4057-9EA2-87526B728AE4}" destId="{16270D51-45BF-4672-89B1-BF9E21F98821}" srcOrd="0" destOrd="0" presId="urn:microsoft.com/office/officeart/2005/8/layout/pyramid2"/>
    <dgm:cxn modelId="{7C260BC2-F725-4B00-8DA6-5FF2E0890755}" srcId="{97A530C6-26F4-4DA3-8236-3DFDDB10F8FF}" destId="{5FDCFC96-DDB9-4057-9EA2-87526B728AE4}" srcOrd="0" destOrd="0" parTransId="{C733A30D-6A08-463F-A722-BFFF30DFC93F}" sibTransId="{5FB72129-007C-4B79-8102-EEF51E4A68D2}"/>
    <dgm:cxn modelId="{530DBFCA-136F-4E0B-9A32-3BFDA507D474}" srcId="{97A530C6-26F4-4DA3-8236-3DFDDB10F8FF}" destId="{CB698037-77FF-4CEA-97D3-C82DB62576F6}" srcOrd="1" destOrd="0" parTransId="{3ED199C1-2701-4478-857D-E348B28C29CF}" sibTransId="{A7D5D743-0504-4B25-A5CC-5CD3656E57E6}"/>
    <dgm:cxn modelId="{3AA5A06A-68AD-4ED8-8382-3AF03F469268}" type="presParOf" srcId="{79196832-E51B-4721-BD62-B6B78E38CB5A}" destId="{47FDB3BA-CE31-4BE4-9C86-3D3CE2DAF7D7}" srcOrd="0" destOrd="0" presId="urn:microsoft.com/office/officeart/2005/8/layout/pyramid2"/>
    <dgm:cxn modelId="{FC967E86-917E-4854-B4A2-824CD4C562C0}" type="presParOf" srcId="{79196832-E51B-4721-BD62-B6B78E38CB5A}" destId="{7C24BFB6-BD43-4930-9633-86481923E609}" srcOrd="1" destOrd="0" presId="urn:microsoft.com/office/officeart/2005/8/layout/pyramid2"/>
    <dgm:cxn modelId="{700C6E44-D5AE-47F4-9224-96B0336E17CE}" type="presParOf" srcId="{7C24BFB6-BD43-4930-9633-86481923E609}" destId="{16270D51-45BF-4672-89B1-BF9E21F98821}" srcOrd="0" destOrd="0" presId="urn:microsoft.com/office/officeart/2005/8/layout/pyramid2"/>
    <dgm:cxn modelId="{D617054C-6511-4F5B-856E-0801377E3B8E}" type="presParOf" srcId="{7C24BFB6-BD43-4930-9633-86481923E609}" destId="{11EF2F05-66D7-49D4-9A17-3E2A02D1ABE3}" srcOrd="1" destOrd="0" presId="urn:microsoft.com/office/officeart/2005/8/layout/pyramid2"/>
    <dgm:cxn modelId="{FD28905E-69A3-4DFE-AABD-6B42AFA23CA9}" type="presParOf" srcId="{7C24BFB6-BD43-4930-9633-86481923E609}" destId="{52466133-5739-4E02-A0C9-B06377BE9D9E}" srcOrd="2" destOrd="0" presId="urn:microsoft.com/office/officeart/2005/8/layout/pyramid2"/>
    <dgm:cxn modelId="{F5CFA877-8695-41DF-8150-37F8F8E9552B}" type="presParOf" srcId="{7C24BFB6-BD43-4930-9633-86481923E609}" destId="{D933D730-2E1E-40B1-859A-1BB0AD87199D}" srcOrd="3" destOrd="0" presId="urn:microsoft.com/office/officeart/2005/8/layout/pyramid2"/>
    <dgm:cxn modelId="{621E8CBF-D2E0-4803-9645-0EF515D3A4B7}" type="presParOf" srcId="{7C24BFB6-BD43-4930-9633-86481923E609}" destId="{601EEAF8-30DE-4610-A0EF-A815B3D7AFE3}" srcOrd="4" destOrd="0" presId="urn:microsoft.com/office/officeart/2005/8/layout/pyramid2"/>
    <dgm:cxn modelId="{A526A7AE-EF52-4943-89AC-493E6E1C7F08}" type="presParOf" srcId="{7C24BFB6-BD43-4930-9633-86481923E609}" destId="{E4B9DBB6-593E-48B0-94CE-77E0EFF6986F}" srcOrd="5" destOrd="0" presId="urn:microsoft.com/office/officeart/2005/8/layout/pyramid2"/>
    <dgm:cxn modelId="{91132C39-2D99-4140-92D9-F68827AEEE92}" type="presParOf" srcId="{7C24BFB6-BD43-4930-9633-86481923E609}" destId="{DF0631FA-CB40-4B0B-B6D3-C7350852AFB3}" srcOrd="6" destOrd="0" presId="urn:microsoft.com/office/officeart/2005/8/layout/pyramid2"/>
    <dgm:cxn modelId="{A4D351E2-B624-490E-A2FA-B4E43EF7DC83}" type="presParOf" srcId="{7C24BFB6-BD43-4930-9633-86481923E609}" destId="{B5002210-8C46-4385-A23E-1D4FCCA4E73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B3D86A-F0E5-4286-A25E-BCA7396BEA9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4724B7D5-EE44-4098-9840-F554223EEB8C}">
      <dgm:prSet phldrT="[Texto]"/>
      <dgm:spPr/>
      <dgm:t>
        <a:bodyPr/>
        <a:lstStyle/>
        <a:p>
          <a:r>
            <a:rPr lang="pt-BR" dirty="0"/>
            <a:t>INTIMAÇÃO WHATSAAP</a:t>
          </a:r>
          <a:endParaRPr lang="en-US" dirty="0"/>
        </a:p>
      </dgm:t>
    </dgm:pt>
    <dgm:pt modelId="{AC7A6E9F-8A70-4753-B598-751528414265}" type="parTrans" cxnId="{DFFA551C-15D5-402F-A83D-F6C6621E647F}">
      <dgm:prSet/>
      <dgm:spPr/>
      <dgm:t>
        <a:bodyPr/>
        <a:lstStyle/>
        <a:p>
          <a:endParaRPr lang="en-US"/>
        </a:p>
      </dgm:t>
    </dgm:pt>
    <dgm:pt modelId="{3709C616-D60B-4D24-81E1-67D3C777E166}" type="sibTrans" cxnId="{DFFA551C-15D5-402F-A83D-F6C6621E647F}">
      <dgm:prSet/>
      <dgm:spPr/>
      <dgm:t>
        <a:bodyPr/>
        <a:lstStyle/>
        <a:p>
          <a:endParaRPr lang="en-US"/>
        </a:p>
      </dgm:t>
    </dgm:pt>
    <dgm:pt modelId="{DD4B23D5-7E73-4E33-81A3-22C46A3EAC4F}">
      <dgm:prSet phldrT="[Texto]"/>
      <dgm:spPr/>
      <dgm:t>
        <a:bodyPr/>
        <a:lstStyle/>
        <a:p>
          <a:r>
            <a:rPr lang="pt-BR" dirty="0"/>
            <a:t>FACULTATIVA</a:t>
          </a:r>
          <a:endParaRPr lang="en-US" dirty="0"/>
        </a:p>
      </dgm:t>
    </dgm:pt>
    <dgm:pt modelId="{4764D91F-269B-4278-95A0-18321076CC45}" type="parTrans" cxnId="{8B4243AA-4A78-4943-B13A-5E062D950286}">
      <dgm:prSet/>
      <dgm:spPr/>
      <dgm:t>
        <a:bodyPr/>
        <a:lstStyle/>
        <a:p>
          <a:endParaRPr lang="en-US"/>
        </a:p>
      </dgm:t>
    </dgm:pt>
    <dgm:pt modelId="{086D6B46-EA31-4B4C-A4EA-7730021BA283}" type="sibTrans" cxnId="{8B4243AA-4A78-4943-B13A-5E062D950286}">
      <dgm:prSet/>
      <dgm:spPr/>
      <dgm:t>
        <a:bodyPr/>
        <a:lstStyle/>
        <a:p>
          <a:endParaRPr lang="en-US"/>
        </a:p>
      </dgm:t>
    </dgm:pt>
    <dgm:pt modelId="{EED6A2DF-644D-4FF6-A7BA-342222A8209A}">
      <dgm:prSet phldrT="[Texto]"/>
      <dgm:spPr/>
      <dgm:t>
        <a:bodyPr/>
        <a:lstStyle/>
        <a:p>
          <a:r>
            <a:rPr lang="pt-BR" dirty="0"/>
            <a:t>CONFIRMAÇÃO DE RECEBIMENTO NO MESMO DIA</a:t>
          </a:r>
          <a:endParaRPr lang="en-US" dirty="0"/>
        </a:p>
      </dgm:t>
    </dgm:pt>
    <dgm:pt modelId="{B57A742B-AB46-4C53-9367-35CFA9268E65}" type="parTrans" cxnId="{030C0502-2727-47E5-9988-EE054E148C0A}">
      <dgm:prSet/>
      <dgm:spPr/>
      <dgm:t>
        <a:bodyPr/>
        <a:lstStyle/>
        <a:p>
          <a:endParaRPr lang="en-US"/>
        </a:p>
      </dgm:t>
    </dgm:pt>
    <dgm:pt modelId="{F271DCE0-0ED5-412C-A6C3-6CAB9E42BFC7}" type="sibTrans" cxnId="{030C0502-2727-47E5-9988-EE054E148C0A}">
      <dgm:prSet/>
      <dgm:spPr/>
      <dgm:t>
        <a:bodyPr/>
        <a:lstStyle/>
        <a:p>
          <a:endParaRPr lang="en-US"/>
        </a:p>
      </dgm:t>
    </dgm:pt>
    <dgm:pt modelId="{B2C91DC0-6AA8-4E88-8430-A86FDBD0A5EC}">
      <dgm:prSet phldrT="[Texto]"/>
      <dgm:spPr/>
      <dgm:t>
        <a:bodyPr/>
        <a:lstStyle/>
        <a:p>
          <a:r>
            <a:rPr lang="pt-BR" dirty="0"/>
            <a:t>PRINT DA TELA – BAIXA A IMAGEM E JUNTA AO PROCESSO</a:t>
          </a:r>
          <a:endParaRPr lang="en-US" dirty="0"/>
        </a:p>
      </dgm:t>
    </dgm:pt>
    <dgm:pt modelId="{FFF02097-17DA-4A58-8836-C24075F24CB9}" type="parTrans" cxnId="{D530E757-8F32-42C3-887E-19348B347B7E}">
      <dgm:prSet/>
      <dgm:spPr/>
      <dgm:t>
        <a:bodyPr/>
        <a:lstStyle/>
        <a:p>
          <a:endParaRPr lang="en-US"/>
        </a:p>
      </dgm:t>
    </dgm:pt>
    <dgm:pt modelId="{5F622B77-0F46-4CD5-95A3-E75441DE7E4E}" type="sibTrans" cxnId="{D530E757-8F32-42C3-887E-19348B347B7E}">
      <dgm:prSet/>
      <dgm:spPr/>
      <dgm:t>
        <a:bodyPr/>
        <a:lstStyle/>
        <a:p>
          <a:endParaRPr lang="en-US"/>
        </a:p>
      </dgm:t>
    </dgm:pt>
    <dgm:pt modelId="{21908497-B88F-42A3-97A6-B1015B1EA488}" type="pres">
      <dgm:prSet presAssocID="{5AB3D86A-F0E5-4286-A25E-BCA7396BEA9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F2AEF88-933E-414B-92ED-467809A3ECB8}" type="pres">
      <dgm:prSet presAssocID="{4724B7D5-EE44-4098-9840-F554223EEB8C}" presName="root1" presStyleCnt="0"/>
      <dgm:spPr/>
    </dgm:pt>
    <dgm:pt modelId="{229BCEA9-3614-4AF6-B2DD-B21550194E3D}" type="pres">
      <dgm:prSet presAssocID="{4724B7D5-EE44-4098-9840-F554223EEB8C}" presName="LevelOneTextNode" presStyleLbl="node0" presStyleIdx="0" presStyleCnt="1">
        <dgm:presLayoutVars>
          <dgm:chPref val="3"/>
        </dgm:presLayoutVars>
      </dgm:prSet>
      <dgm:spPr/>
    </dgm:pt>
    <dgm:pt modelId="{DEBBAA8D-3B89-4C9A-8B5F-793B96DCF17B}" type="pres">
      <dgm:prSet presAssocID="{4724B7D5-EE44-4098-9840-F554223EEB8C}" presName="level2hierChild" presStyleCnt="0"/>
      <dgm:spPr/>
    </dgm:pt>
    <dgm:pt modelId="{1CB85F3E-3F35-4450-A299-065B0B39926F}" type="pres">
      <dgm:prSet presAssocID="{4764D91F-269B-4278-95A0-18321076CC45}" presName="conn2-1" presStyleLbl="parChTrans1D2" presStyleIdx="0" presStyleCnt="3"/>
      <dgm:spPr/>
    </dgm:pt>
    <dgm:pt modelId="{33E2B171-DDF3-4B05-B30D-B96731B0EED0}" type="pres">
      <dgm:prSet presAssocID="{4764D91F-269B-4278-95A0-18321076CC45}" presName="connTx" presStyleLbl="parChTrans1D2" presStyleIdx="0" presStyleCnt="3"/>
      <dgm:spPr/>
    </dgm:pt>
    <dgm:pt modelId="{2B19CAB8-342C-4525-99DB-A2D79E0A369E}" type="pres">
      <dgm:prSet presAssocID="{DD4B23D5-7E73-4E33-81A3-22C46A3EAC4F}" presName="root2" presStyleCnt="0"/>
      <dgm:spPr/>
    </dgm:pt>
    <dgm:pt modelId="{E989F4DA-9845-43B9-A814-6A8C403C01DA}" type="pres">
      <dgm:prSet presAssocID="{DD4B23D5-7E73-4E33-81A3-22C46A3EAC4F}" presName="LevelTwoTextNode" presStyleLbl="node2" presStyleIdx="0" presStyleCnt="3">
        <dgm:presLayoutVars>
          <dgm:chPref val="3"/>
        </dgm:presLayoutVars>
      </dgm:prSet>
      <dgm:spPr/>
    </dgm:pt>
    <dgm:pt modelId="{192F77DE-FED9-49E3-B172-CE0110B0A182}" type="pres">
      <dgm:prSet presAssocID="{DD4B23D5-7E73-4E33-81A3-22C46A3EAC4F}" presName="level3hierChild" presStyleCnt="0"/>
      <dgm:spPr/>
    </dgm:pt>
    <dgm:pt modelId="{7E330538-4FDE-48F6-9B81-9AC743504ECB}" type="pres">
      <dgm:prSet presAssocID="{B57A742B-AB46-4C53-9367-35CFA9268E65}" presName="conn2-1" presStyleLbl="parChTrans1D2" presStyleIdx="1" presStyleCnt="3"/>
      <dgm:spPr/>
    </dgm:pt>
    <dgm:pt modelId="{F423E63B-09CF-4EEB-9FC2-0B729D51698C}" type="pres">
      <dgm:prSet presAssocID="{B57A742B-AB46-4C53-9367-35CFA9268E65}" presName="connTx" presStyleLbl="parChTrans1D2" presStyleIdx="1" presStyleCnt="3"/>
      <dgm:spPr/>
    </dgm:pt>
    <dgm:pt modelId="{613A5611-DD4F-4104-93B2-681E80E4FD27}" type="pres">
      <dgm:prSet presAssocID="{EED6A2DF-644D-4FF6-A7BA-342222A8209A}" presName="root2" presStyleCnt="0"/>
      <dgm:spPr/>
    </dgm:pt>
    <dgm:pt modelId="{526E6F7E-1BE9-4028-8D7E-092272F693CF}" type="pres">
      <dgm:prSet presAssocID="{EED6A2DF-644D-4FF6-A7BA-342222A8209A}" presName="LevelTwoTextNode" presStyleLbl="node2" presStyleIdx="1" presStyleCnt="3">
        <dgm:presLayoutVars>
          <dgm:chPref val="3"/>
        </dgm:presLayoutVars>
      </dgm:prSet>
      <dgm:spPr/>
    </dgm:pt>
    <dgm:pt modelId="{151598DD-D836-4382-AFC8-73963373CEB2}" type="pres">
      <dgm:prSet presAssocID="{EED6A2DF-644D-4FF6-A7BA-342222A8209A}" presName="level3hierChild" presStyleCnt="0"/>
      <dgm:spPr/>
    </dgm:pt>
    <dgm:pt modelId="{048E2E96-3899-450A-B556-DF7E9A905689}" type="pres">
      <dgm:prSet presAssocID="{FFF02097-17DA-4A58-8836-C24075F24CB9}" presName="conn2-1" presStyleLbl="parChTrans1D2" presStyleIdx="2" presStyleCnt="3"/>
      <dgm:spPr/>
    </dgm:pt>
    <dgm:pt modelId="{154BE501-ABB9-460A-9E42-213AF430B377}" type="pres">
      <dgm:prSet presAssocID="{FFF02097-17DA-4A58-8836-C24075F24CB9}" presName="connTx" presStyleLbl="parChTrans1D2" presStyleIdx="2" presStyleCnt="3"/>
      <dgm:spPr/>
    </dgm:pt>
    <dgm:pt modelId="{96353124-A287-4C4A-BD5B-92A2CBE3BB4F}" type="pres">
      <dgm:prSet presAssocID="{B2C91DC0-6AA8-4E88-8430-A86FDBD0A5EC}" presName="root2" presStyleCnt="0"/>
      <dgm:spPr/>
    </dgm:pt>
    <dgm:pt modelId="{442256D2-216A-48BE-A46B-0B40FCCB7125}" type="pres">
      <dgm:prSet presAssocID="{B2C91DC0-6AA8-4E88-8430-A86FDBD0A5EC}" presName="LevelTwoTextNode" presStyleLbl="node2" presStyleIdx="2" presStyleCnt="3">
        <dgm:presLayoutVars>
          <dgm:chPref val="3"/>
        </dgm:presLayoutVars>
      </dgm:prSet>
      <dgm:spPr/>
    </dgm:pt>
    <dgm:pt modelId="{66756C6E-070A-4296-8482-375F973CA9C8}" type="pres">
      <dgm:prSet presAssocID="{B2C91DC0-6AA8-4E88-8430-A86FDBD0A5EC}" presName="level3hierChild" presStyleCnt="0"/>
      <dgm:spPr/>
    </dgm:pt>
  </dgm:ptLst>
  <dgm:cxnLst>
    <dgm:cxn modelId="{030C0502-2727-47E5-9988-EE054E148C0A}" srcId="{4724B7D5-EE44-4098-9840-F554223EEB8C}" destId="{EED6A2DF-644D-4FF6-A7BA-342222A8209A}" srcOrd="1" destOrd="0" parTransId="{B57A742B-AB46-4C53-9367-35CFA9268E65}" sibTransId="{F271DCE0-0ED5-412C-A6C3-6CAB9E42BFC7}"/>
    <dgm:cxn modelId="{06C05008-E5A8-4CB8-A335-30A4D6371EFD}" type="presOf" srcId="{DD4B23D5-7E73-4E33-81A3-22C46A3EAC4F}" destId="{E989F4DA-9845-43B9-A814-6A8C403C01DA}" srcOrd="0" destOrd="0" presId="urn:microsoft.com/office/officeart/2008/layout/HorizontalMultiLevelHierarchy"/>
    <dgm:cxn modelId="{7BCC140A-E6D0-4D5D-96C4-EB64858F53BC}" type="presOf" srcId="{4764D91F-269B-4278-95A0-18321076CC45}" destId="{33E2B171-DDF3-4B05-B30D-B96731B0EED0}" srcOrd="1" destOrd="0" presId="urn:microsoft.com/office/officeart/2008/layout/HorizontalMultiLevelHierarchy"/>
    <dgm:cxn modelId="{DFFA551C-15D5-402F-A83D-F6C6621E647F}" srcId="{5AB3D86A-F0E5-4286-A25E-BCA7396BEA92}" destId="{4724B7D5-EE44-4098-9840-F554223EEB8C}" srcOrd="0" destOrd="0" parTransId="{AC7A6E9F-8A70-4753-B598-751528414265}" sibTransId="{3709C616-D60B-4D24-81E1-67D3C777E166}"/>
    <dgm:cxn modelId="{4B635828-BB21-43C5-981B-1391C547FE37}" type="presOf" srcId="{B57A742B-AB46-4C53-9367-35CFA9268E65}" destId="{7E330538-4FDE-48F6-9B81-9AC743504ECB}" srcOrd="0" destOrd="0" presId="urn:microsoft.com/office/officeart/2008/layout/HorizontalMultiLevelHierarchy"/>
    <dgm:cxn modelId="{B563935C-AB31-450A-BDBD-C3DE0493FFF9}" type="presOf" srcId="{FFF02097-17DA-4A58-8836-C24075F24CB9}" destId="{154BE501-ABB9-460A-9E42-213AF430B377}" srcOrd="1" destOrd="0" presId="urn:microsoft.com/office/officeart/2008/layout/HorizontalMultiLevelHierarchy"/>
    <dgm:cxn modelId="{3C7C215E-535F-4EE1-8C34-1E1B3B74D104}" type="presOf" srcId="{B57A742B-AB46-4C53-9367-35CFA9268E65}" destId="{F423E63B-09CF-4EEB-9FC2-0B729D51698C}" srcOrd="1" destOrd="0" presId="urn:microsoft.com/office/officeart/2008/layout/HorizontalMultiLevelHierarchy"/>
    <dgm:cxn modelId="{E7DE6A69-45D6-4FB9-BA21-0799A7A17915}" type="presOf" srcId="{5AB3D86A-F0E5-4286-A25E-BCA7396BEA92}" destId="{21908497-B88F-42A3-97A6-B1015B1EA488}" srcOrd="0" destOrd="0" presId="urn:microsoft.com/office/officeart/2008/layout/HorizontalMultiLevelHierarchy"/>
    <dgm:cxn modelId="{D530E757-8F32-42C3-887E-19348B347B7E}" srcId="{4724B7D5-EE44-4098-9840-F554223EEB8C}" destId="{B2C91DC0-6AA8-4E88-8430-A86FDBD0A5EC}" srcOrd="2" destOrd="0" parTransId="{FFF02097-17DA-4A58-8836-C24075F24CB9}" sibTransId="{5F622B77-0F46-4CD5-95A3-E75441DE7E4E}"/>
    <dgm:cxn modelId="{8B4243AA-4A78-4943-B13A-5E062D950286}" srcId="{4724B7D5-EE44-4098-9840-F554223EEB8C}" destId="{DD4B23D5-7E73-4E33-81A3-22C46A3EAC4F}" srcOrd="0" destOrd="0" parTransId="{4764D91F-269B-4278-95A0-18321076CC45}" sibTransId="{086D6B46-EA31-4B4C-A4EA-7730021BA283}"/>
    <dgm:cxn modelId="{E57D11AC-5300-46D9-B89E-F07F59B6D94C}" type="presOf" srcId="{4764D91F-269B-4278-95A0-18321076CC45}" destId="{1CB85F3E-3F35-4450-A299-065B0B39926F}" srcOrd="0" destOrd="0" presId="urn:microsoft.com/office/officeart/2008/layout/HorizontalMultiLevelHierarchy"/>
    <dgm:cxn modelId="{BE4627C6-8AC6-4D1A-9456-094A2985D9EF}" type="presOf" srcId="{B2C91DC0-6AA8-4E88-8430-A86FDBD0A5EC}" destId="{442256D2-216A-48BE-A46B-0B40FCCB7125}" srcOrd="0" destOrd="0" presId="urn:microsoft.com/office/officeart/2008/layout/HorizontalMultiLevelHierarchy"/>
    <dgm:cxn modelId="{C62588C9-C870-4B70-A8A8-FA0279B77C0D}" type="presOf" srcId="{FFF02097-17DA-4A58-8836-C24075F24CB9}" destId="{048E2E96-3899-450A-B556-DF7E9A905689}" srcOrd="0" destOrd="0" presId="urn:microsoft.com/office/officeart/2008/layout/HorizontalMultiLevelHierarchy"/>
    <dgm:cxn modelId="{1AAC97EA-4D61-4D01-8F98-442252D9C9B0}" type="presOf" srcId="{4724B7D5-EE44-4098-9840-F554223EEB8C}" destId="{229BCEA9-3614-4AF6-B2DD-B21550194E3D}" srcOrd="0" destOrd="0" presId="urn:microsoft.com/office/officeart/2008/layout/HorizontalMultiLevelHierarchy"/>
    <dgm:cxn modelId="{80DC88FB-5549-4B54-A92A-EB15B2009AC3}" type="presOf" srcId="{EED6A2DF-644D-4FF6-A7BA-342222A8209A}" destId="{526E6F7E-1BE9-4028-8D7E-092272F693CF}" srcOrd="0" destOrd="0" presId="urn:microsoft.com/office/officeart/2008/layout/HorizontalMultiLevelHierarchy"/>
    <dgm:cxn modelId="{57DA4E22-73AA-4EBC-86C5-4FBACAF11D51}" type="presParOf" srcId="{21908497-B88F-42A3-97A6-B1015B1EA488}" destId="{3F2AEF88-933E-414B-92ED-467809A3ECB8}" srcOrd="0" destOrd="0" presId="urn:microsoft.com/office/officeart/2008/layout/HorizontalMultiLevelHierarchy"/>
    <dgm:cxn modelId="{F895D1C6-05E2-4AAC-830F-EA3E0FF126EB}" type="presParOf" srcId="{3F2AEF88-933E-414B-92ED-467809A3ECB8}" destId="{229BCEA9-3614-4AF6-B2DD-B21550194E3D}" srcOrd="0" destOrd="0" presId="urn:microsoft.com/office/officeart/2008/layout/HorizontalMultiLevelHierarchy"/>
    <dgm:cxn modelId="{113A23A0-50F7-47F1-A408-2DB3CAE4CF57}" type="presParOf" srcId="{3F2AEF88-933E-414B-92ED-467809A3ECB8}" destId="{DEBBAA8D-3B89-4C9A-8B5F-793B96DCF17B}" srcOrd="1" destOrd="0" presId="urn:microsoft.com/office/officeart/2008/layout/HorizontalMultiLevelHierarchy"/>
    <dgm:cxn modelId="{34C43464-C4A4-46A2-98BA-F14742CB5FAC}" type="presParOf" srcId="{DEBBAA8D-3B89-4C9A-8B5F-793B96DCF17B}" destId="{1CB85F3E-3F35-4450-A299-065B0B39926F}" srcOrd="0" destOrd="0" presId="urn:microsoft.com/office/officeart/2008/layout/HorizontalMultiLevelHierarchy"/>
    <dgm:cxn modelId="{2E123422-1F76-4460-86F2-968ECB9CF4A0}" type="presParOf" srcId="{1CB85F3E-3F35-4450-A299-065B0B39926F}" destId="{33E2B171-DDF3-4B05-B30D-B96731B0EED0}" srcOrd="0" destOrd="0" presId="urn:microsoft.com/office/officeart/2008/layout/HorizontalMultiLevelHierarchy"/>
    <dgm:cxn modelId="{26EE2D2F-7E1B-4D89-8C07-444503558192}" type="presParOf" srcId="{DEBBAA8D-3B89-4C9A-8B5F-793B96DCF17B}" destId="{2B19CAB8-342C-4525-99DB-A2D79E0A369E}" srcOrd="1" destOrd="0" presId="urn:microsoft.com/office/officeart/2008/layout/HorizontalMultiLevelHierarchy"/>
    <dgm:cxn modelId="{1413B049-0277-4752-8F0C-54F5C6AC175F}" type="presParOf" srcId="{2B19CAB8-342C-4525-99DB-A2D79E0A369E}" destId="{E989F4DA-9845-43B9-A814-6A8C403C01DA}" srcOrd="0" destOrd="0" presId="urn:microsoft.com/office/officeart/2008/layout/HorizontalMultiLevelHierarchy"/>
    <dgm:cxn modelId="{398D5C09-6EE9-4CD0-8114-976979DA4FD8}" type="presParOf" srcId="{2B19CAB8-342C-4525-99DB-A2D79E0A369E}" destId="{192F77DE-FED9-49E3-B172-CE0110B0A182}" srcOrd="1" destOrd="0" presId="urn:microsoft.com/office/officeart/2008/layout/HorizontalMultiLevelHierarchy"/>
    <dgm:cxn modelId="{49E5190A-7E48-4075-A50D-F408555534F4}" type="presParOf" srcId="{DEBBAA8D-3B89-4C9A-8B5F-793B96DCF17B}" destId="{7E330538-4FDE-48F6-9B81-9AC743504ECB}" srcOrd="2" destOrd="0" presId="urn:microsoft.com/office/officeart/2008/layout/HorizontalMultiLevelHierarchy"/>
    <dgm:cxn modelId="{6A35FDED-6B2F-4833-B1E8-F12460AE5FDA}" type="presParOf" srcId="{7E330538-4FDE-48F6-9B81-9AC743504ECB}" destId="{F423E63B-09CF-4EEB-9FC2-0B729D51698C}" srcOrd="0" destOrd="0" presId="urn:microsoft.com/office/officeart/2008/layout/HorizontalMultiLevelHierarchy"/>
    <dgm:cxn modelId="{1B7A1C99-4EFF-4035-A4DD-579BF11F7976}" type="presParOf" srcId="{DEBBAA8D-3B89-4C9A-8B5F-793B96DCF17B}" destId="{613A5611-DD4F-4104-93B2-681E80E4FD27}" srcOrd="3" destOrd="0" presId="urn:microsoft.com/office/officeart/2008/layout/HorizontalMultiLevelHierarchy"/>
    <dgm:cxn modelId="{1CA924E5-AF19-4A6D-BCD3-9DFADA78C33D}" type="presParOf" srcId="{613A5611-DD4F-4104-93B2-681E80E4FD27}" destId="{526E6F7E-1BE9-4028-8D7E-092272F693CF}" srcOrd="0" destOrd="0" presId="urn:microsoft.com/office/officeart/2008/layout/HorizontalMultiLevelHierarchy"/>
    <dgm:cxn modelId="{AB7B1F45-72EF-4E01-A61E-570844EE6E43}" type="presParOf" srcId="{613A5611-DD4F-4104-93B2-681E80E4FD27}" destId="{151598DD-D836-4382-AFC8-73963373CEB2}" srcOrd="1" destOrd="0" presId="urn:microsoft.com/office/officeart/2008/layout/HorizontalMultiLevelHierarchy"/>
    <dgm:cxn modelId="{0240CAC5-0732-448A-A7A5-6348D049BB0E}" type="presParOf" srcId="{DEBBAA8D-3B89-4C9A-8B5F-793B96DCF17B}" destId="{048E2E96-3899-450A-B556-DF7E9A905689}" srcOrd="4" destOrd="0" presId="urn:microsoft.com/office/officeart/2008/layout/HorizontalMultiLevelHierarchy"/>
    <dgm:cxn modelId="{F01DBB1E-F50B-408C-9584-F722A27CEC07}" type="presParOf" srcId="{048E2E96-3899-450A-B556-DF7E9A905689}" destId="{154BE501-ABB9-460A-9E42-213AF430B377}" srcOrd="0" destOrd="0" presId="urn:microsoft.com/office/officeart/2008/layout/HorizontalMultiLevelHierarchy"/>
    <dgm:cxn modelId="{B170670E-5E3B-43AF-9DCE-738648655F9E}" type="presParOf" srcId="{DEBBAA8D-3B89-4C9A-8B5F-793B96DCF17B}" destId="{96353124-A287-4C4A-BD5B-92A2CBE3BB4F}" srcOrd="5" destOrd="0" presId="urn:microsoft.com/office/officeart/2008/layout/HorizontalMultiLevelHierarchy"/>
    <dgm:cxn modelId="{441750DF-9C03-43BE-A023-7B92F951B53D}" type="presParOf" srcId="{96353124-A287-4C4A-BD5B-92A2CBE3BB4F}" destId="{442256D2-216A-48BE-A46B-0B40FCCB7125}" srcOrd="0" destOrd="0" presId="urn:microsoft.com/office/officeart/2008/layout/HorizontalMultiLevelHierarchy"/>
    <dgm:cxn modelId="{3B16277A-71CA-4AB5-8BE2-5614FE3538D4}" type="presParOf" srcId="{96353124-A287-4C4A-BD5B-92A2CBE3BB4F}" destId="{66756C6E-070A-4296-8482-375F973CA9C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6F6FB6-A435-494D-84B8-6123F6B2E312}" type="doc">
      <dgm:prSet loTypeId="urn:microsoft.com/office/officeart/2005/8/layout/cycle4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8EE47A38-70CF-4439-927A-E74E7392D748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URGENTE E IMPORTANTE</a:t>
          </a:r>
          <a:endParaRPr lang="en-US" dirty="0">
            <a:solidFill>
              <a:schemeClr val="tx1"/>
            </a:solidFill>
          </a:endParaRPr>
        </a:p>
      </dgm:t>
    </dgm:pt>
    <dgm:pt modelId="{BA3ABF58-3693-413F-9E5F-587CC261C656}" type="parTrans" cxnId="{2ED0ED91-33F6-4DE8-A596-8C3B4BC5ECA8}">
      <dgm:prSet/>
      <dgm:spPr/>
      <dgm:t>
        <a:bodyPr/>
        <a:lstStyle/>
        <a:p>
          <a:endParaRPr lang="en-US"/>
        </a:p>
      </dgm:t>
    </dgm:pt>
    <dgm:pt modelId="{214F653F-60C2-400A-9932-FBD8A0AA14A5}" type="sibTrans" cxnId="{2ED0ED91-33F6-4DE8-A596-8C3B4BC5ECA8}">
      <dgm:prSet/>
      <dgm:spPr/>
      <dgm:t>
        <a:bodyPr/>
        <a:lstStyle/>
        <a:p>
          <a:endParaRPr lang="en-US"/>
        </a:p>
      </dgm:t>
    </dgm:pt>
    <dgm:pt modelId="{7B5BD989-9B72-4459-A1BC-E7C5FF356977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Audiências</a:t>
          </a:r>
          <a:endParaRPr lang="en-US" dirty="0">
            <a:solidFill>
              <a:schemeClr val="tx1"/>
            </a:solidFill>
          </a:endParaRPr>
        </a:p>
      </dgm:t>
    </dgm:pt>
    <dgm:pt modelId="{976715E3-D065-439C-88DC-BDC20D62CF81}" type="parTrans" cxnId="{4C7AEA38-AD4F-4AAF-96EF-97D96A19921F}">
      <dgm:prSet/>
      <dgm:spPr/>
      <dgm:t>
        <a:bodyPr/>
        <a:lstStyle/>
        <a:p>
          <a:endParaRPr lang="en-US"/>
        </a:p>
      </dgm:t>
    </dgm:pt>
    <dgm:pt modelId="{5FAA87BB-EE02-4DC2-8121-C537F16A68FE}" type="sibTrans" cxnId="{4C7AEA38-AD4F-4AAF-96EF-97D96A19921F}">
      <dgm:prSet/>
      <dgm:spPr/>
      <dgm:t>
        <a:bodyPr/>
        <a:lstStyle/>
        <a:p>
          <a:endParaRPr lang="en-US"/>
        </a:p>
      </dgm:t>
    </dgm:pt>
    <dgm:pt modelId="{DE4F7BF9-221C-4EBD-8F25-FA685A52767C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NÃO URGENTE E IMPORTANTES</a:t>
          </a:r>
          <a:endParaRPr lang="en-US" dirty="0">
            <a:solidFill>
              <a:schemeClr val="tx1"/>
            </a:solidFill>
          </a:endParaRPr>
        </a:p>
      </dgm:t>
    </dgm:pt>
    <dgm:pt modelId="{49D6F57F-AFF5-41D1-9834-57BD3452DEF0}" type="parTrans" cxnId="{3233ACD6-BEAE-4E39-8796-3ED0A677EDB3}">
      <dgm:prSet/>
      <dgm:spPr/>
      <dgm:t>
        <a:bodyPr/>
        <a:lstStyle/>
        <a:p>
          <a:endParaRPr lang="en-US"/>
        </a:p>
      </dgm:t>
    </dgm:pt>
    <dgm:pt modelId="{574C0F5E-1A66-4C48-BBBD-2F0ED3EB67DC}" type="sibTrans" cxnId="{3233ACD6-BEAE-4E39-8796-3ED0A677EDB3}">
      <dgm:prSet/>
      <dgm:spPr/>
      <dgm:t>
        <a:bodyPr/>
        <a:lstStyle/>
        <a:p>
          <a:endParaRPr lang="en-US"/>
        </a:p>
      </dgm:t>
    </dgm:pt>
    <dgm:pt modelId="{75B1EF60-175E-4A49-9BFD-EBFAD0353ED7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Planejamento</a:t>
          </a:r>
          <a:endParaRPr lang="en-US" dirty="0">
            <a:solidFill>
              <a:schemeClr val="tx1"/>
            </a:solidFill>
          </a:endParaRPr>
        </a:p>
      </dgm:t>
    </dgm:pt>
    <dgm:pt modelId="{93080172-88A0-4A9E-8C49-8AAF283D1445}" type="parTrans" cxnId="{4DC9F6B2-B76B-4A8D-B1E8-007F3FDB81B7}">
      <dgm:prSet/>
      <dgm:spPr/>
      <dgm:t>
        <a:bodyPr/>
        <a:lstStyle/>
        <a:p>
          <a:endParaRPr lang="en-US"/>
        </a:p>
      </dgm:t>
    </dgm:pt>
    <dgm:pt modelId="{C682E94C-8F37-41A9-9256-4ED72B471F10}" type="sibTrans" cxnId="{4DC9F6B2-B76B-4A8D-B1E8-007F3FDB81B7}">
      <dgm:prSet/>
      <dgm:spPr/>
      <dgm:t>
        <a:bodyPr/>
        <a:lstStyle/>
        <a:p>
          <a:endParaRPr lang="en-US"/>
        </a:p>
      </dgm:t>
    </dgm:pt>
    <dgm:pt modelId="{0B06AC80-8F20-45A1-8383-A83CD2F50807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NÃO URGENTES E NÃO IMPORTANTES</a:t>
          </a:r>
          <a:endParaRPr lang="en-US" dirty="0">
            <a:solidFill>
              <a:schemeClr val="tx1"/>
            </a:solidFill>
          </a:endParaRPr>
        </a:p>
      </dgm:t>
    </dgm:pt>
    <dgm:pt modelId="{19B3F6AD-853D-4B2C-B863-3CCD9FB4C7B9}" type="parTrans" cxnId="{DCAAD2E7-D53F-412D-A0D4-DEB0ECFA236F}">
      <dgm:prSet/>
      <dgm:spPr/>
      <dgm:t>
        <a:bodyPr/>
        <a:lstStyle/>
        <a:p>
          <a:endParaRPr lang="en-US"/>
        </a:p>
      </dgm:t>
    </dgm:pt>
    <dgm:pt modelId="{E72D0D1C-4AAF-4E51-986C-EC9B7C3EDF1D}" type="sibTrans" cxnId="{DCAAD2E7-D53F-412D-A0D4-DEB0ECFA236F}">
      <dgm:prSet/>
      <dgm:spPr/>
      <dgm:t>
        <a:bodyPr/>
        <a:lstStyle/>
        <a:p>
          <a:endParaRPr lang="en-US"/>
        </a:p>
      </dgm:t>
    </dgm:pt>
    <dgm:pt modelId="{FFFF4ED4-2D12-4D32-9FC9-7D9241B250F2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Distrações</a:t>
          </a:r>
          <a:endParaRPr lang="en-US" dirty="0">
            <a:solidFill>
              <a:schemeClr val="tx1"/>
            </a:solidFill>
          </a:endParaRPr>
        </a:p>
      </dgm:t>
    </dgm:pt>
    <dgm:pt modelId="{D3D34773-4617-4F7A-95ED-E90A37FED4F4}" type="parTrans" cxnId="{4D10A3D3-0395-4693-9CBE-A59EDAC67283}">
      <dgm:prSet/>
      <dgm:spPr/>
      <dgm:t>
        <a:bodyPr/>
        <a:lstStyle/>
        <a:p>
          <a:endParaRPr lang="en-US"/>
        </a:p>
      </dgm:t>
    </dgm:pt>
    <dgm:pt modelId="{DA9D82F5-CD76-46EF-A0BD-54F428558F51}" type="sibTrans" cxnId="{4D10A3D3-0395-4693-9CBE-A59EDAC67283}">
      <dgm:prSet/>
      <dgm:spPr/>
      <dgm:t>
        <a:bodyPr/>
        <a:lstStyle/>
        <a:p>
          <a:endParaRPr lang="en-US"/>
        </a:p>
      </dgm:t>
    </dgm:pt>
    <dgm:pt modelId="{6FAFB256-7D86-4F42-8E25-A372069E99AC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NÃO IMPORTANTE E URGENTE</a:t>
          </a:r>
          <a:endParaRPr lang="en-US" dirty="0">
            <a:solidFill>
              <a:schemeClr val="tx1"/>
            </a:solidFill>
          </a:endParaRPr>
        </a:p>
      </dgm:t>
    </dgm:pt>
    <dgm:pt modelId="{D9E26681-E7CE-4B22-9399-D516047CF786}" type="parTrans" cxnId="{9506C40F-A9FA-46C6-BE77-1A3A5703E41E}">
      <dgm:prSet/>
      <dgm:spPr/>
      <dgm:t>
        <a:bodyPr/>
        <a:lstStyle/>
        <a:p>
          <a:endParaRPr lang="en-US"/>
        </a:p>
      </dgm:t>
    </dgm:pt>
    <dgm:pt modelId="{90CECCF9-8303-4A89-8909-EC93A4C384AF}" type="sibTrans" cxnId="{9506C40F-A9FA-46C6-BE77-1A3A5703E41E}">
      <dgm:prSet/>
      <dgm:spPr/>
      <dgm:t>
        <a:bodyPr/>
        <a:lstStyle/>
        <a:p>
          <a:endParaRPr lang="en-US"/>
        </a:p>
      </dgm:t>
    </dgm:pt>
    <dgm:pt modelId="{120F7723-128A-43DC-A602-6C98A2E14A8E}">
      <dgm:prSet phldrT="[Texto]"/>
      <dgm:spPr/>
      <dgm:t>
        <a:bodyPr/>
        <a:lstStyle/>
        <a:p>
          <a:r>
            <a:rPr lang="pt-BR" dirty="0"/>
            <a:t>Ocorrências surpresas no curso da diligência</a:t>
          </a:r>
          <a:endParaRPr lang="en-US" dirty="0"/>
        </a:p>
      </dgm:t>
    </dgm:pt>
    <dgm:pt modelId="{3E9C1584-B153-4805-8A30-7D4F15A265A9}" type="parTrans" cxnId="{120D35DC-A7EA-4490-A44B-F5BA9C265E2A}">
      <dgm:prSet/>
      <dgm:spPr/>
      <dgm:t>
        <a:bodyPr/>
        <a:lstStyle/>
        <a:p>
          <a:endParaRPr lang="en-US"/>
        </a:p>
      </dgm:t>
    </dgm:pt>
    <dgm:pt modelId="{617BFDC6-5424-4B47-B6F1-A6C059FF254B}" type="sibTrans" cxnId="{120D35DC-A7EA-4490-A44B-F5BA9C265E2A}">
      <dgm:prSet/>
      <dgm:spPr/>
      <dgm:t>
        <a:bodyPr/>
        <a:lstStyle/>
        <a:p>
          <a:endParaRPr lang="en-US"/>
        </a:p>
      </dgm:t>
    </dgm:pt>
    <dgm:pt modelId="{1A55A94F-8AD4-4289-BBA5-28C9AA3CA5FE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Apreensão de Menores</a:t>
          </a:r>
          <a:endParaRPr lang="en-US" dirty="0">
            <a:solidFill>
              <a:schemeClr val="tx1"/>
            </a:solidFill>
          </a:endParaRPr>
        </a:p>
      </dgm:t>
    </dgm:pt>
    <dgm:pt modelId="{4D2BB7AC-530C-4843-B77C-04D841722022}" type="parTrans" cxnId="{05032BB2-F9AF-4833-95CC-19C2774C07DB}">
      <dgm:prSet/>
      <dgm:spPr/>
    </dgm:pt>
    <dgm:pt modelId="{CE9AF626-1699-4075-B669-9F4744B66B36}" type="sibTrans" cxnId="{05032BB2-F9AF-4833-95CC-19C2774C07DB}">
      <dgm:prSet/>
      <dgm:spPr/>
    </dgm:pt>
    <dgm:pt modelId="{0281B783-DCB1-4781-8180-44AB0AC52E70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Apreensão de Bens</a:t>
          </a:r>
          <a:endParaRPr lang="en-US" dirty="0">
            <a:solidFill>
              <a:schemeClr val="tx1"/>
            </a:solidFill>
          </a:endParaRPr>
        </a:p>
      </dgm:t>
    </dgm:pt>
    <dgm:pt modelId="{2D759E25-DE39-4C37-A75D-9E2A10E861C1}" type="parTrans" cxnId="{F960425B-ACD4-4C1E-BA97-D3EC1F48352D}">
      <dgm:prSet/>
      <dgm:spPr/>
    </dgm:pt>
    <dgm:pt modelId="{41D3CEDE-0535-4309-BA55-2C13D91AEBAD}" type="sibTrans" cxnId="{F960425B-ACD4-4C1E-BA97-D3EC1F48352D}">
      <dgm:prSet/>
      <dgm:spPr/>
    </dgm:pt>
    <dgm:pt modelId="{7D516E13-B5C3-4E85-9768-C11477985F60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Mandos Sem Prazos</a:t>
          </a:r>
          <a:endParaRPr lang="en-US" dirty="0">
            <a:solidFill>
              <a:schemeClr val="tx1"/>
            </a:solidFill>
          </a:endParaRPr>
        </a:p>
      </dgm:t>
    </dgm:pt>
    <dgm:pt modelId="{E4356475-B712-4C14-AA57-99ED48832B71}" type="parTrans" cxnId="{A4E34895-1673-46E6-B3C8-E2F2A1291159}">
      <dgm:prSet/>
      <dgm:spPr/>
    </dgm:pt>
    <dgm:pt modelId="{2C6C41D6-DF43-4833-A1D0-47C3BE2972B1}" type="sibTrans" cxnId="{A4E34895-1673-46E6-B3C8-E2F2A1291159}">
      <dgm:prSet/>
      <dgm:spPr/>
    </dgm:pt>
    <dgm:pt modelId="{D09D6F57-6DD9-45D5-AFC4-A9B4FB07CBFB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Atos com Prazos</a:t>
          </a:r>
          <a:endParaRPr lang="en-US" dirty="0">
            <a:solidFill>
              <a:schemeClr val="tx1"/>
            </a:solidFill>
          </a:endParaRPr>
        </a:p>
      </dgm:t>
    </dgm:pt>
    <dgm:pt modelId="{354024A1-DC88-46F1-9174-1E8D989DC311}" type="parTrans" cxnId="{9B377FED-CE0D-4940-8124-37E1C6FC5DF6}">
      <dgm:prSet/>
      <dgm:spPr/>
    </dgm:pt>
    <dgm:pt modelId="{FB65A7E9-3D65-44BC-868F-2ACC50EE13F3}" type="sibTrans" cxnId="{9B377FED-CE0D-4940-8124-37E1C6FC5DF6}">
      <dgm:prSet/>
      <dgm:spPr/>
    </dgm:pt>
    <dgm:pt modelId="{D67D0F9E-E292-478E-AE84-1A63F07AA057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Prazo de Devolução</a:t>
          </a:r>
          <a:endParaRPr lang="en-US" dirty="0">
            <a:solidFill>
              <a:schemeClr val="tx1"/>
            </a:solidFill>
          </a:endParaRPr>
        </a:p>
      </dgm:t>
    </dgm:pt>
    <dgm:pt modelId="{790A6FDD-AA23-4033-845A-04A56B7D3406}" type="parTrans" cxnId="{BA54629A-8C47-4131-8442-1B5E03FF69F0}">
      <dgm:prSet/>
      <dgm:spPr/>
    </dgm:pt>
    <dgm:pt modelId="{6DE27FD2-9306-42E1-B302-2ACE167FF7F9}" type="sibTrans" cxnId="{BA54629A-8C47-4131-8442-1B5E03FF69F0}">
      <dgm:prSet/>
      <dgm:spPr/>
    </dgm:pt>
    <dgm:pt modelId="{D0C7BCF9-6FF7-4F02-AAC1-1F82AA098B52}">
      <dgm:prSet phldrT="[Texto]"/>
      <dgm:spPr/>
      <dgm:t>
        <a:bodyPr/>
        <a:lstStyle/>
        <a:p>
          <a:endParaRPr lang="en-US" dirty="0"/>
        </a:p>
      </dgm:t>
    </dgm:pt>
    <dgm:pt modelId="{94B41ED2-8382-416A-9A21-C169B0DB883F}" type="parTrans" cxnId="{50610C28-839E-4E1A-9979-C63BEEC8773A}">
      <dgm:prSet/>
      <dgm:spPr/>
    </dgm:pt>
    <dgm:pt modelId="{42C62372-2046-4BBA-A220-5015EF8E4968}" type="sibTrans" cxnId="{50610C28-839E-4E1A-9979-C63BEEC8773A}">
      <dgm:prSet/>
      <dgm:spPr/>
    </dgm:pt>
    <dgm:pt modelId="{19EF578A-601B-42DA-B190-423F8EEE7955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Postergar</a:t>
          </a:r>
          <a:endParaRPr lang="en-US" dirty="0">
            <a:solidFill>
              <a:schemeClr val="tx1"/>
            </a:solidFill>
          </a:endParaRPr>
        </a:p>
      </dgm:t>
    </dgm:pt>
    <dgm:pt modelId="{7AE8C78E-B66A-4931-8247-A3701E794BEE}" type="parTrans" cxnId="{7CFC647A-9FC7-4DD3-AC48-CB286AE7A3F9}">
      <dgm:prSet/>
      <dgm:spPr/>
    </dgm:pt>
    <dgm:pt modelId="{154082EF-3660-4A5C-A32F-0CB888632F01}" type="sibTrans" cxnId="{7CFC647A-9FC7-4DD3-AC48-CB286AE7A3F9}">
      <dgm:prSet/>
      <dgm:spPr/>
    </dgm:pt>
    <dgm:pt modelId="{82FBB16F-583F-4DA6-93AC-A95FC705F733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Não visitar a plataforma diariamente</a:t>
          </a:r>
          <a:endParaRPr lang="en-US" dirty="0">
            <a:solidFill>
              <a:schemeClr val="tx1"/>
            </a:solidFill>
          </a:endParaRPr>
        </a:p>
      </dgm:t>
    </dgm:pt>
    <dgm:pt modelId="{3E7126A4-0DFC-494A-BCBB-BC88D269FE9F}" type="parTrans" cxnId="{AD3562CF-0BC8-4B44-8CFA-66F5F3CCD01F}">
      <dgm:prSet/>
      <dgm:spPr/>
    </dgm:pt>
    <dgm:pt modelId="{CEA8C667-FE64-4620-AF4E-E62B4145E5F5}" type="sibTrans" cxnId="{AD3562CF-0BC8-4B44-8CFA-66F5F3CCD01F}">
      <dgm:prSet/>
      <dgm:spPr/>
    </dgm:pt>
    <dgm:pt modelId="{B9C1FE35-CDCB-410F-A329-67F6D1AFB686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Medidas Liminares</a:t>
          </a:r>
          <a:endParaRPr lang="en-US" dirty="0">
            <a:solidFill>
              <a:schemeClr val="tx1"/>
            </a:solidFill>
          </a:endParaRPr>
        </a:p>
      </dgm:t>
    </dgm:pt>
    <dgm:pt modelId="{D02EB8B5-50E7-4296-BD77-0E10FA7911A0}" type="parTrans" cxnId="{43641E0F-C9FE-4EF4-8019-FEFCE29CFEDF}">
      <dgm:prSet/>
      <dgm:spPr/>
    </dgm:pt>
    <dgm:pt modelId="{D678459A-7C17-4AEE-8E11-E668FEE90B7C}" type="sibTrans" cxnId="{43641E0F-C9FE-4EF4-8019-FEFCE29CFEDF}">
      <dgm:prSet/>
      <dgm:spPr/>
    </dgm:pt>
    <dgm:pt modelId="{F9FB142A-7F25-465F-9C22-C65AD962DBD6}" type="pres">
      <dgm:prSet presAssocID="{B46F6FB6-A435-494D-84B8-6123F6B2E31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B93F72A-73E8-4506-BEBF-E06E56636A08}" type="pres">
      <dgm:prSet presAssocID="{B46F6FB6-A435-494D-84B8-6123F6B2E312}" presName="children" presStyleCnt="0"/>
      <dgm:spPr/>
    </dgm:pt>
    <dgm:pt modelId="{2BE7A563-11ED-478F-9C95-4412A6A0F7E3}" type="pres">
      <dgm:prSet presAssocID="{B46F6FB6-A435-494D-84B8-6123F6B2E312}" presName="child1group" presStyleCnt="0"/>
      <dgm:spPr/>
    </dgm:pt>
    <dgm:pt modelId="{8307E2D9-AB82-46B6-BBBD-3773E0CB956E}" type="pres">
      <dgm:prSet presAssocID="{B46F6FB6-A435-494D-84B8-6123F6B2E312}" presName="child1" presStyleLbl="bgAcc1" presStyleIdx="0" presStyleCnt="4"/>
      <dgm:spPr/>
    </dgm:pt>
    <dgm:pt modelId="{8E632AEC-E287-4018-BFCE-59C0CF4E8C52}" type="pres">
      <dgm:prSet presAssocID="{B46F6FB6-A435-494D-84B8-6123F6B2E312}" presName="child1Text" presStyleLbl="bgAcc1" presStyleIdx="0" presStyleCnt="4">
        <dgm:presLayoutVars>
          <dgm:bulletEnabled val="1"/>
        </dgm:presLayoutVars>
      </dgm:prSet>
      <dgm:spPr/>
    </dgm:pt>
    <dgm:pt modelId="{44914FC1-FCDD-4BFC-8EED-BE591AA75106}" type="pres">
      <dgm:prSet presAssocID="{B46F6FB6-A435-494D-84B8-6123F6B2E312}" presName="child2group" presStyleCnt="0"/>
      <dgm:spPr/>
    </dgm:pt>
    <dgm:pt modelId="{35D3B69E-CBCE-4C32-A6C2-07BAAA00D56E}" type="pres">
      <dgm:prSet presAssocID="{B46F6FB6-A435-494D-84B8-6123F6B2E312}" presName="child2" presStyleLbl="bgAcc1" presStyleIdx="1" presStyleCnt="4"/>
      <dgm:spPr/>
    </dgm:pt>
    <dgm:pt modelId="{B9085713-37A8-4198-9D2A-AE8B6A9894E7}" type="pres">
      <dgm:prSet presAssocID="{B46F6FB6-A435-494D-84B8-6123F6B2E312}" presName="child2Text" presStyleLbl="bgAcc1" presStyleIdx="1" presStyleCnt="4">
        <dgm:presLayoutVars>
          <dgm:bulletEnabled val="1"/>
        </dgm:presLayoutVars>
      </dgm:prSet>
      <dgm:spPr/>
    </dgm:pt>
    <dgm:pt modelId="{37F51CFA-6BE1-404F-ADF7-68C8832B5C73}" type="pres">
      <dgm:prSet presAssocID="{B46F6FB6-A435-494D-84B8-6123F6B2E312}" presName="child3group" presStyleCnt="0"/>
      <dgm:spPr/>
    </dgm:pt>
    <dgm:pt modelId="{CEC13E96-64BE-4703-8E12-13215F4FBB6C}" type="pres">
      <dgm:prSet presAssocID="{B46F6FB6-A435-494D-84B8-6123F6B2E312}" presName="child3" presStyleLbl="bgAcc1" presStyleIdx="2" presStyleCnt="4"/>
      <dgm:spPr/>
    </dgm:pt>
    <dgm:pt modelId="{2E6B14D0-1BF0-4917-9061-E4466BDBCDEA}" type="pres">
      <dgm:prSet presAssocID="{B46F6FB6-A435-494D-84B8-6123F6B2E312}" presName="child3Text" presStyleLbl="bgAcc1" presStyleIdx="2" presStyleCnt="4">
        <dgm:presLayoutVars>
          <dgm:bulletEnabled val="1"/>
        </dgm:presLayoutVars>
      </dgm:prSet>
      <dgm:spPr/>
    </dgm:pt>
    <dgm:pt modelId="{01C85239-1FB5-444C-A154-922D8A47FBEA}" type="pres">
      <dgm:prSet presAssocID="{B46F6FB6-A435-494D-84B8-6123F6B2E312}" presName="child4group" presStyleCnt="0"/>
      <dgm:spPr/>
    </dgm:pt>
    <dgm:pt modelId="{257366D9-5348-43B1-BBF8-72E29B4DAA85}" type="pres">
      <dgm:prSet presAssocID="{B46F6FB6-A435-494D-84B8-6123F6B2E312}" presName="child4" presStyleLbl="bgAcc1" presStyleIdx="3" presStyleCnt="4"/>
      <dgm:spPr/>
    </dgm:pt>
    <dgm:pt modelId="{3809A02D-E417-484A-9983-F3BACAFD9A32}" type="pres">
      <dgm:prSet presAssocID="{B46F6FB6-A435-494D-84B8-6123F6B2E312}" presName="child4Text" presStyleLbl="bgAcc1" presStyleIdx="3" presStyleCnt="4">
        <dgm:presLayoutVars>
          <dgm:bulletEnabled val="1"/>
        </dgm:presLayoutVars>
      </dgm:prSet>
      <dgm:spPr/>
    </dgm:pt>
    <dgm:pt modelId="{022160D8-DF63-46FD-89D9-E04DEA96A0D3}" type="pres">
      <dgm:prSet presAssocID="{B46F6FB6-A435-494D-84B8-6123F6B2E312}" presName="childPlaceholder" presStyleCnt="0"/>
      <dgm:spPr/>
    </dgm:pt>
    <dgm:pt modelId="{C358D76F-280C-4207-83DD-7984EBCA256A}" type="pres">
      <dgm:prSet presAssocID="{B46F6FB6-A435-494D-84B8-6123F6B2E312}" presName="circle" presStyleCnt="0"/>
      <dgm:spPr/>
    </dgm:pt>
    <dgm:pt modelId="{BE0893DD-71A8-4747-82AE-D287C7BD52C9}" type="pres">
      <dgm:prSet presAssocID="{B46F6FB6-A435-494D-84B8-6123F6B2E312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35C529A-BA5A-415A-AAFC-533779772F75}" type="pres">
      <dgm:prSet presAssocID="{B46F6FB6-A435-494D-84B8-6123F6B2E312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9465BB85-02E3-4AE3-92CA-7549D016CA51}" type="pres">
      <dgm:prSet presAssocID="{B46F6FB6-A435-494D-84B8-6123F6B2E312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0037DD5-AEB3-4970-AE3E-A443784B3104}" type="pres">
      <dgm:prSet presAssocID="{B46F6FB6-A435-494D-84B8-6123F6B2E312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8AC5696A-B57E-43C3-A981-BE2E26946AA0}" type="pres">
      <dgm:prSet presAssocID="{B46F6FB6-A435-494D-84B8-6123F6B2E312}" presName="quadrantPlaceholder" presStyleCnt="0"/>
      <dgm:spPr/>
    </dgm:pt>
    <dgm:pt modelId="{F8B66D8D-9AE9-4070-99FC-8ECE7EC633C6}" type="pres">
      <dgm:prSet presAssocID="{B46F6FB6-A435-494D-84B8-6123F6B2E312}" presName="center1" presStyleLbl="fgShp" presStyleIdx="0" presStyleCnt="2"/>
      <dgm:spPr/>
    </dgm:pt>
    <dgm:pt modelId="{CE94FD60-D882-4CEC-945F-8E270E2D1131}" type="pres">
      <dgm:prSet presAssocID="{B46F6FB6-A435-494D-84B8-6123F6B2E312}" presName="center2" presStyleLbl="fgShp" presStyleIdx="1" presStyleCnt="2"/>
      <dgm:spPr/>
    </dgm:pt>
  </dgm:ptLst>
  <dgm:cxnLst>
    <dgm:cxn modelId="{1D5DDA07-E0A4-4ED9-9643-8F220D2213BB}" type="presOf" srcId="{19EF578A-601B-42DA-B190-423F8EEE7955}" destId="{CEC13E96-64BE-4703-8E12-13215F4FBB6C}" srcOrd="0" destOrd="1" presId="urn:microsoft.com/office/officeart/2005/8/layout/cycle4"/>
    <dgm:cxn modelId="{488D630E-2630-48D8-AAE0-B6667D1B684F}" type="presOf" srcId="{7B5BD989-9B72-4459-A1BC-E7C5FF356977}" destId="{8E632AEC-E287-4018-BFCE-59C0CF4E8C52}" srcOrd="1" destOrd="0" presId="urn:microsoft.com/office/officeart/2005/8/layout/cycle4"/>
    <dgm:cxn modelId="{BCFB030F-F9DB-4335-81E6-1EFEF689B4C1}" type="presOf" srcId="{B9C1FE35-CDCB-410F-A329-67F6D1AFB686}" destId="{8E632AEC-E287-4018-BFCE-59C0CF4E8C52}" srcOrd="1" destOrd="2" presId="urn:microsoft.com/office/officeart/2005/8/layout/cycle4"/>
    <dgm:cxn modelId="{43641E0F-C9FE-4EF4-8019-FEFCE29CFEDF}" srcId="{8EE47A38-70CF-4439-927A-E74E7392D748}" destId="{B9C1FE35-CDCB-410F-A329-67F6D1AFB686}" srcOrd="2" destOrd="0" parTransId="{D02EB8B5-50E7-4296-BD77-0E10FA7911A0}" sibTransId="{D678459A-7C17-4AEE-8E11-E668FEE90B7C}"/>
    <dgm:cxn modelId="{9506C40F-A9FA-46C6-BE77-1A3A5703E41E}" srcId="{B46F6FB6-A435-494D-84B8-6123F6B2E312}" destId="{6FAFB256-7D86-4F42-8E25-A372069E99AC}" srcOrd="3" destOrd="0" parTransId="{D9E26681-E7CE-4B22-9399-D516047CF786}" sibTransId="{90CECCF9-8303-4A89-8909-EC93A4C384AF}"/>
    <dgm:cxn modelId="{FD418312-F667-4199-B8FB-60C1EFD14908}" type="presOf" srcId="{82FBB16F-583F-4DA6-93AC-A95FC705F733}" destId="{CEC13E96-64BE-4703-8E12-13215F4FBB6C}" srcOrd="0" destOrd="2" presId="urn:microsoft.com/office/officeart/2005/8/layout/cycle4"/>
    <dgm:cxn modelId="{E894371D-990C-417C-A075-557D7F25C01B}" type="presOf" srcId="{19EF578A-601B-42DA-B190-423F8EEE7955}" destId="{2E6B14D0-1BF0-4917-9061-E4466BDBCDEA}" srcOrd="1" destOrd="1" presId="urn:microsoft.com/office/officeart/2005/8/layout/cycle4"/>
    <dgm:cxn modelId="{50610C28-839E-4E1A-9979-C63BEEC8773A}" srcId="{6FAFB256-7D86-4F42-8E25-A372069E99AC}" destId="{D0C7BCF9-6FF7-4F02-AAC1-1F82AA098B52}" srcOrd="1" destOrd="0" parTransId="{94B41ED2-8382-416A-9A21-C169B0DB883F}" sibTransId="{42C62372-2046-4BBA-A220-5015EF8E4968}"/>
    <dgm:cxn modelId="{719D6729-1BC6-43D7-B1A0-DD713CB71E40}" type="presOf" srcId="{0B06AC80-8F20-45A1-8383-A83CD2F50807}" destId="{9465BB85-02E3-4AE3-92CA-7549D016CA51}" srcOrd="0" destOrd="0" presId="urn:microsoft.com/office/officeart/2005/8/layout/cycle4"/>
    <dgm:cxn modelId="{4C7AEA38-AD4F-4AAF-96EF-97D96A19921F}" srcId="{8EE47A38-70CF-4439-927A-E74E7392D748}" destId="{7B5BD989-9B72-4459-A1BC-E7C5FF356977}" srcOrd="0" destOrd="0" parTransId="{976715E3-D065-439C-88DC-BDC20D62CF81}" sibTransId="{5FAA87BB-EE02-4DC2-8121-C537F16A68FE}"/>
    <dgm:cxn modelId="{F960425B-ACD4-4C1E-BA97-D3EC1F48352D}" srcId="{8EE47A38-70CF-4439-927A-E74E7392D748}" destId="{0281B783-DCB1-4781-8180-44AB0AC52E70}" srcOrd="3" destOrd="0" parTransId="{2D759E25-DE39-4C37-A75D-9E2A10E861C1}" sibTransId="{41D3CEDE-0535-4309-BA55-2C13D91AEBAD}"/>
    <dgm:cxn modelId="{3F5E565D-8C5E-456F-8912-81757D27FE55}" type="presOf" srcId="{82FBB16F-583F-4DA6-93AC-A95FC705F733}" destId="{2E6B14D0-1BF0-4917-9061-E4466BDBCDEA}" srcOrd="1" destOrd="2" presId="urn:microsoft.com/office/officeart/2005/8/layout/cycle4"/>
    <dgm:cxn modelId="{C5B23C41-7C0A-4296-835D-32BE3F818E47}" type="presOf" srcId="{B46F6FB6-A435-494D-84B8-6123F6B2E312}" destId="{F9FB142A-7F25-465F-9C22-C65AD962DBD6}" srcOrd="0" destOrd="0" presId="urn:microsoft.com/office/officeart/2005/8/layout/cycle4"/>
    <dgm:cxn modelId="{BD108342-2ECF-407B-9B5A-A017A65D01AA}" type="presOf" srcId="{DE4F7BF9-221C-4EBD-8F25-FA685A52767C}" destId="{135C529A-BA5A-415A-AAFC-533779772F75}" srcOrd="0" destOrd="0" presId="urn:microsoft.com/office/officeart/2005/8/layout/cycle4"/>
    <dgm:cxn modelId="{69BAE946-90DA-4BA9-97EA-BE5F8208ACFE}" type="presOf" srcId="{D0C7BCF9-6FF7-4F02-AAC1-1F82AA098B52}" destId="{3809A02D-E417-484A-9983-F3BACAFD9A32}" srcOrd="1" destOrd="1" presId="urn:microsoft.com/office/officeart/2005/8/layout/cycle4"/>
    <dgm:cxn modelId="{DA1A1870-AEDC-47DC-83B3-18C27A6A140C}" type="presOf" srcId="{D09D6F57-6DD9-45D5-AFC4-A9B4FB07CBFB}" destId="{8E632AEC-E287-4018-BFCE-59C0CF4E8C52}" srcOrd="1" destOrd="4" presId="urn:microsoft.com/office/officeart/2005/8/layout/cycle4"/>
    <dgm:cxn modelId="{7CFC647A-9FC7-4DD3-AC48-CB286AE7A3F9}" srcId="{0B06AC80-8F20-45A1-8383-A83CD2F50807}" destId="{19EF578A-601B-42DA-B190-423F8EEE7955}" srcOrd="1" destOrd="0" parTransId="{7AE8C78E-B66A-4931-8247-A3701E794BEE}" sibTransId="{154082EF-3660-4A5C-A32F-0CB888632F01}"/>
    <dgm:cxn modelId="{B7B8A67E-7FFB-49F9-8513-75AF61B4EC34}" type="presOf" srcId="{D0C7BCF9-6FF7-4F02-AAC1-1F82AA098B52}" destId="{257366D9-5348-43B1-BBF8-72E29B4DAA85}" srcOrd="0" destOrd="1" presId="urn:microsoft.com/office/officeart/2005/8/layout/cycle4"/>
    <dgm:cxn modelId="{7BF2DD7F-4ED2-4C6A-B1EA-67A7A7B93314}" type="presOf" srcId="{6FAFB256-7D86-4F42-8E25-A372069E99AC}" destId="{C0037DD5-AEB3-4970-AE3E-A443784B3104}" srcOrd="0" destOrd="0" presId="urn:microsoft.com/office/officeart/2005/8/layout/cycle4"/>
    <dgm:cxn modelId="{C8B75B84-C312-4F70-853E-AD066DD4D9B5}" type="presOf" srcId="{7D516E13-B5C3-4E85-9768-C11477985F60}" destId="{B9085713-37A8-4198-9D2A-AE8B6A9894E7}" srcOrd="1" destOrd="1" presId="urn:microsoft.com/office/officeart/2005/8/layout/cycle4"/>
    <dgm:cxn modelId="{3324DC85-0DCB-45D5-AD3A-DD63CE1A43D8}" type="presOf" srcId="{0281B783-DCB1-4781-8180-44AB0AC52E70}" destId="{8E632AEC-E287-4018-BFCE-59C0CF4E8C52}" srcOrd="1" destOrd="3" presId="urn:microsoft.com/office/officeart/2005/8/layout/cycle4"/>
    <dgm:cxn modelId="{E6CFA886-CF97-4804-A22D-969966EEC532}" type="presOf" srcId="{1A55A94F-8AD4-4289-BBA5-28C9AA3CA5FE}" destId="{8307E2D9-AB82-46B6-BBBD-3773E0CB956E}" srcOrd="0" destOrd="1" presId="urn:microsoft.com/office/officeart/2005/8/layout/cycle4"/>
    <dgm:cxn modelId="{0C3CD288-287C-4123-9F1D-7311C04489A5}" type="presOf" srcId="{8EE47A38-70CF-4439-927A-E74E7392D748}" destId="{BE0893DD-71A8-4747-82AE-D287C7BD52C9}" srcOrd="0" destOrd="0" presId="urn:microsoft.com/office/officeart/2005/8/layout/cycle4"/>
    <dgm:cxn modelId="{31FAF28C-08E1-4607-B952-244B8BB2C176}" type="presOf" srcId="{7B5BD989-9B72-4459-A1BC-E7C5FF356977}" destId="{8307E2D9-AB82-46B6-BBBD-3773E0CB956E}" srcOrd="0" destOrd="0" presId="urn:microsoft.com/office/officeart/2005/8/layout/cycle4"/>
    <dgm:cxn modelId="{2C958990-3C8A-4654-A771-C0167D0B1072}" type="presOf" srcId="{1A55A94F-8AD4-4289-BBA5-28C9AA3CA5FE}" destId="{8E632AEC-E287-4018-BFCE-59C0CF4E8C52}" srcOrd="1" destOrd="1" presId="urn:microsoft.com/office/officeart/2005/8/layout/cycle4"/>
    <dgm:cxn modelId="{2ED0ED91-33F6-4DE8-A596-8C3B4BC5ECA8}" srcId="{B46F6FB6-A435-494D-84B8-6123F6B2E312}" destId="{8EE47A38-70CF-4439-927A-E74E7392D748}" srcOrd="0" destOrd="0" parTransId="{BA3ABF58-3693-413F-9E5F-587CC261C656}" sibTransId="{214F653F-60C2-400A-9932-FBD8A0AA14A5}"/>
    <dgm:cxn modelId="{A4E34895-1673-46E6-B3C8-E2F2A1291159}" srcId="{DE4F7BF9-221C-4EBD-8F25-FA685A52767C}" destId="{7D516E13-B5C3-4E85-9768-C11477985F60}" srcOrd="1" destOrd="0" parTransId="{E4356475-B712-4C14-AA57-99ED48832B71}" sibTransId="{2C6C41D6-DF43-4833-A1D0-47C3BE2972B1}"/>
    <dgm:cxn modelId="{BA54629A-8C47-4131-8442-1B5E03FF69F0}" srcId="{DE4F7BF9-221C-4EBD-8F25-FA685A52767C}" destId="{D67D0F9E-E292-478E-AE84-1A63F07AA057}" srcOrd="2" destOrd="0" parTransId="{790A6FDD-AA23-4033-845A-04A56B7D3406}" sibTransId="{6DE27FD2-9306-42E1-B302-2ACE167FF7F9}"/>
    <dgm:cxn modelId="{92F2A59C-9549-4FAE-A42A-56924BF6FEA5}" type="presOf" srcId="{D67D0F9E-E292-478E-AE84-1A63F07AA057}" destId="{35D3B69E-CBCE-4C32-A6C2-07BAAA00D56E}" srcOrd="0" destOrd="2" presId="urn:microsoft.com/office/officeart/2005/8/layout/cycle4"/>
    <dgm:cxn modelId="{46A725A8-B223-4D44-8D41-1DEA18258E12}" type="presOf" srcId="{120F7723-128A-43DC-A602-6C98A2E14A8E}" destId="{257366D9-5348-43B1-BBF8-72E29B4DAA85}" srcOrd="0" destOrd="0" presId="urn:microsoft.com/office/officeart/2005/8/layout/cycle4"/>
    <dgm:cxn modelId="{05032BB2-F9AF-4833-95CC-19C2774C07DB}" srcId="{8EE47A38-70CF-4439-927A-E74E7392D748}" destId="{1A55A94F-8AD4-4289-BBA5-28C9AA3CA5FE}" srcOrd="1" destOrd="0" parTransId="{4D2BB7AC-530C-4843-B77C-04D841722022}" sibTransId="{CE9AF626-1699-4075-B669-9F4744B66B36}"/>
    <dgm:cxn modelId="{4DC9F6B2-B76B-4A8D-B1E8-007F3FDB81B7}" srcId="{DE4F7BF9-221C-4EBD-8F25-FA685A52767C}" destId="{75B1EF60-175E-4A49-9BFD-EBFAD0353ED7}" srcOrd="0" destOrd="0" parTransId="{93080172-88A0-4A9E-8C49-8AAF283D1445}" sibTransId="{C682E94C-8F37-41A9-9256-4ED72B471F10}"/>
    <dgm:cxn modelId="{9BD9EDB6-AA3F-43F9-BCF7-1C4D7748C5E9}" type="presOf" srcId="{75B1EF60-175E-4A49-9BFD-EBFAD0353ED7}" destId="{35D3B69E-CBCE-4C32-A6C2-07BAAA00D56E}" srcOrd="0" destOrd="0" presId="urn:microsoft.com/office/officeart/2005/8/layout/cycle4"/>
    <dgm:cxn modelId="{E41C13B8-5C23-4C7D-BCD1-C62F726ED263}" type="presOf" srcId="{B9C1FE35-CDCB-410F-A329-67F6D1AFB686}" destId="{8307E2D9-AB82-46B6-BBBD-3773E0CB956E}" srcOrd="0" destOrd="2" presId="urn:microsoft.com/office/officeart/2005/8/layout/cycle4"/>
    <dgm:cxn modelId="{EB4029BF-FCCD-4163-B843-C0E045C9DBC3}" type="presOf" srcId="{75B1EF60-175E-4A49-9BFD-EBFAD0353ED7}" destId="{B9085713-37A8-4198-9D2A-AE8B6A9894E7}" srcOrd="1" destOrd="0" presId="urn:microsoft.com/office/officeart/2005/8/layout/cycle4"/>
    <dgm:cxn modelId="{261DE3C0-757D-4895-AF06-52E1CBB17ADE}" type="presOf" srcId="{FFFF4ED4-2D12-4D32-9FC9-7D9241B250F2}" destId="{2E6B14D0-1BF0-4917-9061-E4466BDBCDEA}" srcOrd="1" destOrd="0" presId="urn:microsoft.com/office/officeart/2005/8/layout/cycle4"/>
    <dgm:cxn modelId="{AD3562CF-0BC8-4B44-8CFA-66F5F3CCD01F}" srcId="{0B06AC80-8F20-45A1-8383-A83CD2F50807}" destId="{82FBB16F-583F-4DA6-93AC-A95FC705F733}" srcOrd="2" destOrd="0" parTransId="{3E7126A4-0DFC-494A-BCBB-BC88D269FE9F}" sibTransId="{CEA8C667-FE64-4620-AF4E-E62B4145E5F5}"/>
    <dgm:cxn modelId="{4D10A3D3-0395-4693-9CBE-A59EDAC67283}" srcId="{0B06AC80-8F20-45A1-8383-A83CD2F50807}" destId="{FFFF4ED4-2D12-4D32-9FC9-7D9241B250F2}" srcOrd="0" destOrd="0" parTransId="{D3D34773-4617-4F7A-95ED-E90A37FED4F4}" sibTransId="{DA9D82F5-CD76-46EF-A0BD-54F428558F51}"/>
    <dgm:cxn modelId="{3233ACD6-BEAE-4E39-8796-3ED0A677EDB3}" srcId="{B46F6FB6-A435-494D-84B8-6123F6B2E312}" destId="{DE4F7BF9-221C-4EBD-8F25-FA685A52767C}" srcOrd="1" destOrd="0" parTransId="{49D6F57F-AFF5-41D1-9834-57BD3452DEF0}" sibTransId="{574C0F5E-1A66-4C48-BBBD-2F0ED3EB67DC}"/>
    <dgm:cxn modelId="{233CF8D8-EBD2-4716-AB45-78AAA3FC3C09}" type="presOf" srcId="{FFFF4ED4-2D12-4D32-9FC9-7D9241B250F2}" destId="{CEC13E96-64BE-4703-8E12-13215F4FBB6C}" srcOrd="0" destOrd="0" presId="urn:microsoft.com/office/officeart/2005/8/layout/cycle4"/>
    <dgm:cxn modelId="{120D35DC-A7EA-4490-A44B-F5BA9C265E2A}" srcId="{6FAFB256-7D86-4F42-8E25-A372069E99AC}" destId="{120F7723-128A-43DC-A602-6C98A2E14A8E}" srcOrd="0" destOrd="0" parTransId="{3E9C1584-B153-4805-8A30-7D4F15A265A9}" sibTransId="{617BFDC6-5424-4B47-B6F1-A6C059FF254B}"/>
    <dgm:cxn modelId="{6D4AB2DE-DD21-46F0-AD69-2BB20686BE49}" type="presOf" srcId="{120F7723-128A-43DC-A602-6C98A2E14A8E}" destId="{3809A02D-E417-484A-9983-F3BACAFD9A32}" srcOrd="1" destOrd="0" presId="urn:microsoft.com/office/officeart/2005/8/layout/cycle4"/>
    <dgm:cxn modelId="{E626B9E0-ED58-482E-AF6C-92B0A9B467D3}" type="presOf" srcId="{D67D0F9E-E292-478E-AE84-1A63F07AA057}" destId="{B9085713-37A8-4198-9D2A-AE8B6A9894E7}" srcOrd="1" destOrd="2" presId="urn:microsoft.com/office/officeart/2005/8/layout/cycle4"/>
    <dgm:cxn modelId="{9D5713E4-B687-4AF6-B362-E2B51E7A251B}" type="presOf" srcId="{7D516E13-B5C3-4E85-9768-C11477985F60}" destId="{35D3B69E-CBCE-4C32-A6C2-07BAAA00D56E}" srcOrd="0" destOrd="1" presId="urn:microsoft.com/office/officeart/2005/8/layout/cycle4"/>
    <dgm:cxn modelId="{16CCCCE5-5B53-47E2-B912-DD4BDBE33784}" type="presOf" srcId="{0281B783-DCB1-4781-8180-44AB0AC52E70}" destId="{8307E2D9-AB82-46B6-BBBD-3773E0CB956E}" srcOrd="0" destOrd="3" presId="urn:microsoft.com/office/officeart/2005/8/layout/cycle4"/>
    <dgm:cxn modelId="{DCAAD2E7-D53F-412D-A0D4-DEB0ECFA236F}" srcId="{B46F6FB6-A435-494D-84B8-6123F6B2E312}" destId="{0B06AC80-8F20-45A1-8383-A83CD2F50807}" srcOrd="2" destOrd="0" parTransId="{19B3F6AD-853D-4B2C-B863-3CCD9FB4C7B9}" sibTransId="{E72D0D1C-4AAF-4E51-986C-EC9B7C3EDF1D}"/>
    <dgm:cxn modelId="{9B377FED-CE0D-4940-8124-37E1C6FC5DF6}" srcId="{8EE47A38-70CF-4439-927A-E74E7392D748}" destId="{D09D6F57-6DD9-45D5-AFC4-A9B4FB07CBFB}" srcOrd="4" destOrd="0" parTransId="{354024A1-DC88-46F1-9174-1E8D989DC311}" sibTransId="{FB65A7E9-3D65-44BC-868F-2ACC50EE13F3}"/>
    <dgm:cxn modelId="{055793F2-31E8-42AD-8559-02622D4014A4}" type="presOf" srcId="{D09D6F57-6DD9-45D5-AFC4-A9B4FB07CBFB}" destId="{8307E2D9-AB82-46B6-BBBD-3773E0CB956E}" srcOrd="0" destOrd="4" presId="urn:microsoft.com/office/officeart/2005/8/layout/cycle4"/>
    <dgm:cxn modelId="{7DF6F2CA-3ABC-4C65-BDA8-66D19BD69D7C}" type="presParOf" srcId="{F9FB142A-7F25-465F-9C22-C65AD962DBD6}" destId="{DB93F72A-73E8-4506-BEBF-E06E56636A08}" srcOrd="0" destOrd="0" presId="urn:microsoft.com/office/officeart/2005/8/layout/cycle4"/>
    <dgm:cxn modelId="{30EAF6DC-835C-4AE4-9A5B-9B7608D0CF08}" type="presParOf" srcId="{DB93F72A-73E8-4506-BEBF-E06E56636A08}" destId="{2BE7A563-11ED-478F-9C95-4412A6A0F7E3}" srcOrd="0" destOrd="0" presId="urn:microsoft.com/office/officeart/2005/8/layout/cycle4"/>
    <dgm:cxn modelId="{3E36EABF-8A8A-4484-B807-492AE1E6F0C8}" type="presParOf" srcId="{2BE7A563-11ED-478F-9C95-4412A6A0F7E3}" destId="{8307E2D9-AB82-46B6-BBBD-3773E0CB956E}" srcOrd="0" destOrd="0" presId="urn:microsoft.com/office/officeart/2005/8/layout/cycle4"/>
    <dgm:cxn modelId="{571CDCFF-B515-48D6-8352-B93DC210B0B1}" type="presParOf" srcId="{2BE7A563-11ED-478F-9C95-4412A6A0F7E3}" destId="{8E632AEC-E287-4018-BFCE-59C0CF4E8C52}" srcOrd="1" destOrd="0" presId="urn:microsoft.com/office/officeart/2005/8/layout/cycle4"/>
    <dgm:cxn modelId="{40B97A2D-37CF-4276-B744-7BAB836049EE}" type="presParOf" srcId="{DB93F72A-73E8-4506-BEBF-E06E56636A08}" destId="{44914FC1-FCDD-4BFC-8EED-BE591AA75106}" srcOrd="1" destOrd="0" presId="urn:microsoft.com/office/officeart/2005/8/layout/cycle4"/>
    <dgm:cxn modelId="{E772401A-3536-4143-A9EC-9375B349A098}" type="presParOf" srcId="{44914FC1-FCDD-4BFC-8EED-BE591AA75106}" destId="{35D3B69E-CBCE-4C32-A6C2-07BAAA00D56E}" srcOrd="0" destOrd="0" presId="urn:microsoft.com/office/officeart/2005/8/layout/cycle4"/>
    <dgm:cxn modelId="{E4F2729A-7207-4A40-B619-3D4BF1AEC8D9}" type="presParOf" srcId="{44914FC1-FCDD-4BFC-8EED-BE591AA75106}" destId="{B9085713-37A8-4198-9D2A-AE8B6A9894E7}" srcOrd="1" destOrd="0" presId="urn:microsoft.com/office/officeart/2005/8/layout/cycle4"/>
    <dgm:cxn modelId="{89F4BD80-4C62-497D-840E-CCDCD9F262C7}" type="presParOf" srcId="{DB93F72A-73E8-4506-BEBF-E06E56636A08}" destId="{37F51CFA-6BE1-404F-ADF7-68C8832B5C73}" srcOrd="2" destOrd="0" presId="urn:microsoft.com/office/officeart/2005/8/layout/cycle4"/>
    <dgm:cxn modelId="{03CC50E3-D622-4311-975B-231508080C23}" type="presParOf" srcId="{37F51CFA-6BE1-404F-ADF7-68C8832B5C73}" destId="{CEC13E96-64BE-4703-8E12-13215F4FBB6C}" srcOrd="0" destOrd="0" presId="urn:microsoft.com/office/officeart/2005/8/layout/cycle4"/>
    <dgm:cxn modelId="{7C92BDBE-9DDD-44E4-9866-FCC4C741FC2A}" type="presParOf" srcId="{37F51CFA-6BE1-404F-ADF7-68C8832B5C73}" destId="{2E6B14D0-1BF0-4917-9061-E4466BDBCDEA}" srcOrd="1" destOrd="0" presId="urn:microsoft.com/office/officeart/2005/8/layout/cycle4"/>
    <dgm:cxn modelId="{319DD737-9AB1-4740-9D01-A2FAA6C27848}" type="presParOf" srcId="{DB93F72A-73E8-4506-BEBF-E06E56636A08}" destId="{01C85239-1FB5-444C-A154-922D8A47FBEA}" srcOrd="3" destOrd="0" presId="urn:microsoft.com/office/officeart/2005/8/layout/cycle4"/>
    <dgm:cxn modelId="{08C3CE9C-06B6-48C0-A614-B68887AC6462}" type="presParOf" srcId="{01C85239-1FB5-444C-A154-922D8A47FBEA}" destId="{257366D9-5348-43B1-BBF8-72E29B4DAA85}" srcOrd="0" destOrd="0" presId="urn:microsoft.com/office/officeart/2005/8/layout/cycle4"/>
    <dgm:cxn modelId="{0F4062A1-2CE1-4B83-BB01-96D4D9AE5866}" type="presParOf" srcId="{01C85239-1FB5-444C-A154-922D8A47FBEA}" destId="{3809A02D-E417-484A-9983-F3BACAFD9A32}" srcOrd="1" destOrd="0" presId="urn:microsoft.com/office/officeart/2005/8/layout/cycle4"/>
    <dgm:cxn modelId="{C8EB8E5D-2A0E-48A7-BDC1-0E660AE5CB23}" type="presParOf" srcId="{DB93F72A-73E8-4506-BEBF-E06E56636A08}" destId="{022160D8-DF63-46FD-89D9-E04DEA96A0D3}" srcOrd="4" destOrd="0" presId="urn:microsoft.com/office/officeart/2005/8/layout/cycle4"/>
    <dgm:cxn modelId="{C07EF9E9-E633-4750-B3DF-503598CA7A85}" type="presParOf" srcId="{F9FB142A-7F25-465F-9C22-C65AD962DBD6}" destId="{C358D76F-280C-4207-83DD-7984EBCA256A}" srcOrd="1" destOrd="0" presId="urn:microsoft.com/office/officeart/2005/8/layout/cycle4"/>
    <dgm:cxn modelId="{6DB172DF-135C-46EC-BC2C-2AC2D50CCE74}" type="presParOf" srcId="{C358D76F-280C-4207-83DD-7984EBCA256A}" destId="{BE0893DD-71A8-4747-82AE-D287C7BD52C9}" srcOrd="0" destOrd="0" presId="urn:microsoft.com/office/officeart/2005/8/layout/cycle4"/>
    <dgm:cxn modelId="{C2502C4B-C8B7-4455-8E63-BEAB6C52FAF4}" type="presParOf" srcId="{C358D76F-280C-4207-83DD-7984EBCA256A}" destId="{135C529A-BA5A-415A-AAFC-533779772F75}" srcOrd="1" destOrd="0" presId="urn:microsoft.com/office/officeart/2005/8/layout/cycle4"/>
    <dgm:cxn modelId="{74D3571A-409D-4792-A59B-C19683295349}" type="presParOf" srcId="{C358D76F-280C-4207-83DD-7984EBCA256A}" destId="{9465BB85-02E3-4AE3-92CA-7549D016CA51}" srcOrd="2" destOrd="0" presId="urn:microsoft.com/office/officeart/2005/8/layout/cycle4"/>
    <dgm:cxn modelId="{4C8C82F3-B324-4B61-9374-DC922FB70936}" type="presParOf" srcId="{C358D76F-280C-4207-83DD-7984EBCA256A}" destId="{C0037DD5-AEB3-4970-AE3E-A443784B3104}" srcOrd="3" destOrd="0" presId="urn:microsoft.com/office/officeart/2005/8/layout/cycle4"/>
    <dgm:cxn modelId="{72126E14-473A-4D05-B80C-6A262A495422}" type="presParOf" srcId="{C358D76F-280C-4207-83DD-7984EBCA256A}" destId="{8AC5696A-B57E-43C3-A981-BE2E26946AA0}" srcOrd="4" destOrd="0" presId="urn:microsoft.com/office/officeart/2005/8/layout/cycle4"/>
    <dgm:cxn modelId="{AF695C15-5065-4582-B269-ECA762FD0145}" type="presParOf" srcId="{F9FB142A-7F25-465F-9C22-C65AD962DBD6}" destId="{F8B66D8D-9AE9-4070-99FC-8ECE7EC633C6}" srcOrd="2" destOrd="0" presId="urn:microsoft.com/office/officeart/2005/8/layout/cycle4"/>
    <dgm:cxn modelId="{2DB3A887-0415-4820-835B-32CC18AB3EEB}" type="presParOf" srcId="{F9FB142A-7F25-465F-9C22-C65AD962DBD6}" destId="{CE94FD60-D882-4CEC-945F-8E270E2D113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189E5B-C25B-424A-BE3E-896860D7B0C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2EBE375C-976A-4B92-B96F-017085D72ACE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Comunicação não violenta - CNV</a:t>
          </a:r>
        </a:p>
      </dgm:t>
    </dgm:pt>
    <dgm:pt modelId="{8113AFA7-8C9A-4A5C-84D5-B930B808F860}" type="parTrans" cxnId="{22B9B84F-5652-453C-BE9C-15902FF0A032}">
      <dgm:prSet/>
      <dgm:spPr/>
      <dgm:t>
        <a:bodyPr/>
        <a:lstStyle/>
        <a:p>
          <a:endParaRPr lang="pt-BR"/>
        </a:p>
      </dgm:t>
    </dgm:pt>
    <dgm:pt modelId="{1D2DA16F-4F7E-4F18-B2C5-7910BBFEC3A8}" type="sibTrans" cxnId="{22B9B84F-5652-453C-BE9C-15902FF0A032}">
      <dgm:prSet/>
      <dgm:spPr/>
      <dgm:t>
        <a:bodyPr/>
        <a:lstStyle/>
        <a:p>
          <a:endParaRPr lang="pt-BR"/>
        </a:p>
      </dgm:t>
    </dgm:pt>
    <dgm:pt modelId="{507D4981-D50C-4743-AA53-3D57A4DE86A8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OBSERVAÇÃO</a:t>
          </a:r>
        </a:p>
      </dgm:t>
    </dgm:pt>
    <dgm:pt modelId="{3716F4E0-70BB-4673-B988-6C40E98A1B12}" type="parTrans" cxnId="{992B7AEE-E9C8-4CC2-9DA1-CA175C919CF5}">
      <dgm:prSet/>
      <dgm:spPr/>
      <dgm:t>
        <a:bodyPr/>
        <a:lstStyle/>
        <a:p>
          <a:endParaRPr lang="pt-BR"/>
        </a:p>
      </dgm:t>
    </dgm:pt>
    <dgm:pt modelId="{5FD876B5-5E9B-4EED-8144-C17CC3D0B064}" type="sibTrans" cxnId="{992B7AEE-E9C8-4CC2-9DA1-CA175C919CF5}">
      <dgm:prSet/>
      <dgm:spPr/>
      <dgm:t>
        <a:bodyPr/>
        <a:lstStyle/>
        <a:p>
          <a:endParaRPr lang="pt-BR"/>
        </a:p>
      </dgm:t>
    </dgm:pt>
    <dgm:pt modelId="{B7CBC2F6-BD9A-42EA-8CFD-BADA070652C7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IDENTIFICAR E EXPRESSAR SENTIMENTOS</a:t>
          </a:r>
        </a:p>
      </dgm:t>
    </dgm:pt>
    <dgm:pt modelId="{F319CDF3-9029-4F72-A609-075B2642F65E}" type="parTrans" cxnId="{890F4843-6D85-4594-AC71-7BD824CF8631}">
      <dgm:prSet/>
      <dgm:spPr/>
      <dgm:t>
        <a:bodyPr/>
        <a:lstStyle/>
        <a:p>
          <a:endParaRPr lang="pt-BR"/>
        </a:p>
      </dgm:t>
    </dgm:pt>
    <dgm:pt modelId="{C969CA38-F94C-42F1-9A8F-0BBE7538F2E5}" type="sibTrans" cxnId="{890F4843-6D85-4594-AC71-7BD824CF8631}">
      <dgm:prSet/>
      <dgm:spPr/>
      <dgm:t>
        <a:bodyPr/>
        <a:lstStyle/>
        <a:p>
          <a:endParaRPr lang="pt-BR"/>
        </a:p>
      </dgm:t>
    </dgm:pt>
    <dgm:pt modelId="{84C62688-FE99-4244-862C-B61BDF80AC51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IDENTIFICAR AS NECESSIDADES</a:t>
          </a:r>
        </a:p>
      </dgm:t>
    </dgm:pt>
    <dgm:pt modelId="{E61BE5E3-1920-4EF5-AFA8-DB204431F897}" type="parTrans" cxnId="{4EF76249-76CE-48A2-8720-A09710BEA410}">
      <dgm:prSet/>
      <dgm:spPr/>
      <dgm:t>
        <a:bodyPr/>
        <a:lstStyle/>
        <a:p>
          <a:endParaRPr lang="pt-BR"/>
        </a:p>
      </dgm:t>
    </dgm:pt>
    <dgm:pt modelId="{09D9C52B-F5CA-4015-9450-0B458B61C4F7}" type="sibTrans" cxnId="{4EF76249-76CE-48A2-8720-A09710BEA410}">
      <dgm:prSet/>
      <dgm:spPr/>
      <dgm:t>
        <a:bodyPr/>
        <a:lstStyle/>
        <a:p>
          <a:endParaRPr lang="pt-BR"/>
        </a:p>
      </dgm:t>
    </dgm:pt>
    <dgm:pt modelId="{DC87D859-D233-4C3D-9B44-5BAFA9680F9D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PEDIDO</a:t>
          </a:r>
        </a:p>
      </dgm:t>
    </dgm:pt>
    <dgm:pt modelId="{859D4DAC-0C8A-4BAF-A8B8-75D8B59A862A}" type="parTrans" cxnId="{53000433-8913-4C3E-AAF0-30524D172F7C}">
      <dgm:prSet/>
      <dgm:spPr/>
      <dgm:t>
        <a:bodyPr/>
        <a:lstStyle/>
        <a:p>
          <a:endParaRPr lang="pt-BR"/>
        </a:p>
      </dgm:t>
    </dgm:pt>
    <dgm:pt modelId="{B88D463A-F32C-4015-9984-48153E4EBCA9}" type="sibTrans" cxnId="{53000433-8913-4C3E-AAF0-30524D172F7C}">
      <dgm:prSet/>
      <dgm:spPr/>
      <dgm:t>
        <a:bodyPr/>
        <a:lstStyle/>
        <a:p>
          <a:endParaRPr lang="pt-BR"/>
        </a:p>
      </dgm:t>
    </dgm:pt>
    <dgm:pt modelId="{8406633A-DD4A-41E6-833F-6427E4B1606F}" type="pres">
      <dgm:prSet presAssocID="{87189E5B-C25B-424A-BE3E-896860D7B0C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EB675E6-6B6A-4009-A2B8-A04346E6FB50}" type="pres">
      <dgm:prSet presAssocID="{2EBE375C-976A-4B92-B96F-017085D72ACE}" presName="centerShape" presStyleLbl="node0" presStyleIdx="0" presStyleCnt="1"/>
      <dgm:spPr/>
    </dgm:pt>
    <dgm:pt modelId="{FBD43E2E-3125-4957-BE37-2FA158446B89}" type="pres">
      <dgm:prSet presAssocID="{3716F4E0-70BB-4673-B988-6C40E98A1B12}" presName="parTrans" presStyleLbl="bgSibTrans2D1" presStyleIdx="0" presStyleCnt="4"/>
      <dgm:spPr/>
    </dgm:pt>
    <dgm:pt modelId="{D73D6B51-9D6F-42D6-BF99-E36C59E12617}" type="pres">
      <dgm:prSet presAssocID="{507D4981-D50C-4743-AA53-3D57A4DE86A8}" presName="node" presStyleLbl="node1" presStyleIdx="0" presStyleCnt="4">
        <dgm:presLayoutVars>
          <dgm:bulletEnabled val="1"/>
        </dgm:presLayoutVars>
      </dgm:prSet>
      <dgm:spPr/>
    </dgm:pt>
    <dgm:pt modelId="{1A9DDD2D-AB5A-4BD5-A696-454FF0BB215F}" type="pres">
      <dgm:prSet presAssocID="{F319CDF3-9029-4F72-A609-075B2642F65E}" presName="parTrans" presStyleLbl="bgSibTrans2D1" presStyleIdx="1" presStyleCnt="4"/>
      <dgm:spPr/>
    </dgm:pt>
    <dgm:pt modelId="{70BCC4B2-67A0-4B9E-9F0E-82DD0689455C}" type="pres">
      <dgm:prSet presAssocID="{B7CBC2F6-BD9A-42EA-8CFD-BADA070652C7}" presName="node" presStyleLbl="node1" presStyleIdx="1" presStyleCnt="4">
        <dgm:presLayoutVars>
          <dgm:bulletEnabled val="1"/>
        </dgm:presLayoutVars>
      </dgm:prSet>
      <dgm:spPr/>
    </dgm:pt>
    <dgm:pt modelId="{4DD69C7E-3DDE-4C89-AC60-E7E546F505A8}" type="pres">
      <dgm:prSet presAssocID="{E61BE5E3-1920-4EF5-AFA8-DB204431F897}" presName="parTrans" presStyleLbl="bgSibTrans2D1" presStyleIdx="2" presStyleCnt="4"/>
      <dgm:spPr/>
    </dgm:pt>
    <dgm:pt modelId="{78B79D30-5C79-4B97-A742-1CCC4487F290}" type="pres">
      <dgm:prSet presAssocID="{84C62688-FE99-4244-862C-B61BDF80AC51}" presName="node" presStyleLbl="node1" presStyleIdx="2" presStyleCnt="4">
        <dgm:presLayoutVars>
          <dgm:bulletEnabled val="1"/>
        </dgm:presLayoutVars>
      </dgm:prSet>
      <dgm:spPr/>
    </dgm:pt>
    <dgm:pt modelId="{3F1B3AB7-D4B2-4A1A-B4EF-E45D036700B8}" type="pres">
      <dgm:prSet presAssocID="{859D4DAC-0C8A-4BAF-A8B8-75D8B59A862A}" presName="parTrans" presStyleLbl="bgSibTrans2D1" presStyleIdx="3" presStyleCnt="4"/>
      <dgm:spPr/>
    </dgm:pt>
    <dgm:pt modelId="{D0D518C9-61E4-47EF-B90E-84467F554BC7}" type="pres">
      <dgm:prSet presAssocID="{DC87D859-D233-4C3D-9B44-5BAFA9680F9D}" presName="node" presStyleLbl="node1" presStyleIdx="3" presStyleCnt="4">
        <dgm:presLayoutVars>
          <dgm:bulletEnabled val="1"/>
        </dgm:presLayoutVars>
      </dgm:prSet>
      <dgm:spPr/>
    </dgm:pt>
  </dgm:ptLst>
  <dgm:cxnLst>
    <dgm:cxn modelId="{08FED315-D3B7-455F-9A3D-CC56C4BCA3AA}" type="presOf" srcId="{E61BE5E3-1920-4EF5-AFA8-DB204431F897}" destId="{4DD69C7E-3DDE-4C89-AC60-E7E546F505A8}" srcOrd="0" destOrd="0" presId="urn:microsoft.com/office/officeart/2005/8/layout/radial4"/>
    <dgm:cxn modelId="{53000433-8913-4C3E-AAF0-30524D172F7C}" srcId="{2EBE375C-976A-4B92-B96F-017085D72ACE}" destId="{DC87D859-D233-4C3D-9B44-5BAFA9680F9D}" srcOrd="3" destOrd="0" parTransId="{859D4DAC-0C8A-4BAF-A8B8-75D8B59A862A}" sibTransId="{B88D463A-F32C-4015-9984-48153E4EBCA9}"/>
    <dgm:cxn modelId="{54EB223E-4491-4601-AB9B-FC486B25449C}" type="presOf" srcId="{859D4DAC-0C8A-4BAF-A8B8-75D8B59A862A}" destId="{3F1B3AB7-D4B2-4A1A-B4EF-E45D036700B8}" srcOrd="0" destOrd="0" presId="urn:microsoft.com/office/officeart/2005/8/layout/radial4"/>
    <dgm:cxn modelId="{EDA95061-2562-4C78-B6A3-22B548E8FB75}" type="presOf" srcId="{2EBE375C-976A-4B92-B96F-017085D72ACE}" destId="{AEB675E6-6B6A-4009-A2B8-A04346E6FB50}" srcOrd="0" destOrd="0" presId="urn:microsoft.com/office/officeart/2005/8/layout/radial4"/>
    <dgm:cxn modelId="{890F4843-6D85-4594-AC71-7BD824CF8631}" srcId="{2EBE375C-976A-4B92-B96F-017085D72ACE}" destId="{B7CBC2F6-BD9A-42EA-8CFD-BADA070652C7}" srcOrd="1" destOrd="0" parTransId="{F319CDF3-9029-4F72-A609-075B2642F65E}" sibTransId="{C969CA38-F94C-42F1-9A8F-0BBE7538F2E5}"/>
    <dgm:cxn modelId="{4EF76249-76CE-48A2-8720-A09710BEA410}" srcId="{2EBE375C-976A-4B92-B96F-017085D72ACE}" destId="{84C62688-FE99-4244-862C-B61BDF80AC51}" srcOrd="2" destOrd="0" parTransId="{E61BE5E3-1920-4EF5-AFA8-DB204431F897}" sibTransId="{09D9C52B-F5CA-4015-9450-0B458B61C4F7}"/>
    <dgm:cxn modelId="{22B9B84F-5652-453C-BE9C-15902FF0A032}" srcId="{87189E5B-C25B-424A-BE3E-896860D7B0CB}" destId="{2EBE375C-976A-4B92-B96F-017085D72ACE}" srcOrd="0" destOrd="0" parTransId="{8113AFA7-8C9A-4A5C-84D5-B930B808F860}" sibTransId="{1D2DA16F-4F7E-4F18-B2C5-7910BBFEC3A8}"/>
    <dgm:cxn modelId="{3ECE2E7B-8EEC-415F-8015-59A98C6D0900}" type="presOf" srcId="{3716F4E0-70BB-4673-B988-6C40E98A1B12}" destId="{FBD43E2E-3125-4957-BE37-2FA158446B89}" srcOrd="0" destOrd="0" presId="urn:microsoft.com/office/officeart/2005/8/layout/radial4"/>
    <dgm:cxn modelId="{1624FE7B-01D5-4189-8DD4-624D3343DAA9}" type="presOf" srcId="{DC87D859-D233-4C3D-9B44-5BAFA9680F9D}" destId="{D0D518C9-61E4-47EF-B90E-84467F554BC7}" srcOrd="0" destOrd="0" presId="urn:microsoft.com/office/officeart/2005/8/layout/radial4"/>
    <dgm:cxn modelId="{03E91387-4D0D-4952-80BA-7464CE64F3BF}" type="presOf" srcId="{507D4981-D50C-4743-AA53-3D57A4DE86A8}" destId="{D73D6B51-9D6F-42D6-BF99-E36C59E12617}" srcOrd="0" destOrd="0" presId="urn:microsoft.com/office/officeart/2005/8/layout/radial4"/>
    <dgm:cxn modelId="{67572D91-04DB-442F-87F1-EA80CEE5D448}" type="presOf" srcId="{84C62688-FE99-4244-862C-B61BDF80AC51}" destId="{78B79D30-5C79-4B97-A742-1CCC4487F290}" srcOrd="0" destOrd="0" presId="urn:microsoft.com/office/officeart/2005/8/layout/radial4"/>
    <dgm:cxn modelId="{344A10AD-5F93-4394-BE8F-F4E50C60141F}" type="presOf" srcId="{B7CBC2F6-BD9A-42EA-8CFD-BADA070652C7}" destId="{70BCC4B2-67A0-4B9E-9F0E-82DD0689455C}" srcOrd="0" destOrd="0" presId="urn:microsoft.com/office/officeart/2005/8/layout/radial4"/>
    <dgm:cxn modelId="{5D9132D4-87E6-4F65-9315-DBB8BC9310E9}" type="presOf" srcId="{87189E5B-C25B-424A-BE3E-896860D7B0CB}" destId="{8406633A-DD4A-41E6-833F-6427E4B1606F}" srcOrd="0" destOrd="0" presId="urn:microsoft.com/office/officeart/2005/8/layout/radial4"/>
    <dgm:cxn modelId="{992B7AEE-E9C8-4CC2-9DA1-CA175C919CF5}" srcId="{2EBE375C-976A-4B92-B96F-017085D72ACE}" destId="{507D4981-D50C-4743-AA53-3D57A4DE86A8}" srcOrd="0" destOrd="0" parTransId="{3716F4E0-70BB-4673-B988-6C40E98A1B12}" sibTransId="{5FD876B5-5E9B-4EED-8144-C17CC3D0B064}"/>
    <dgm:cxn modelId="{4DABE3F7-0778-4A24-A13C-437BAF703AA3}" type="presOf" srcId="{F319CDF3-9029-4F72-A609-075B2642F65E}" destId="{1A9DDD2D-AB5A-4BD5-A696-454FF0BB215F}" srcOrd="0" destOrd="0" presId="urn:microsoft.com/office/officeart/2005/8/layout/radial4"/>
    <dgm:cxn modelId="{B2927706-59FB-486B-B94C-558ECCB5D134}" type="presParOf" srcId="{8406633A-DD4A-41E6-833F-6427E4B1606F}" destId="{AEB675E6-6B6A-4009-A2B8-A04346E6FB50}" srcOrd="0" destOrd="0" presId="urn:microsoft.com/office/officeart/2005/8/layout/radial4"/>
    <dgm:cxn modelId="{FA089485-2A6B-4F8B-834E-ADDAAE80CE5B}" type="presParOf" srcId="{8406633A-DD4A-41E6-833F-6427E4B1606F}" destId="{FBD43E2E-3125-4957-BE37-2FA158446B89}" srcOrd="1" destOrd="0" presId="urn:microsoft.com/office/officeart/2005/8/layout/radial4"/>
    <dgm:cxn modelId="{DFC35374-5E7A-4B08-93D5-02C888F72CFA}" type="presParOf" srcId="{8406633A-DD4A-41E6-833F-6427E4B1606F}" destId="{D73D6B51-9D6F-42D6-BF99-E36C59E12617}" srcOrd="2" destOrd="0" presId="urn:microsoft.com/office/officeart/2005/8/layout/radial4"/>
    <dgm:cxn modelId="{07DC9671-52E8-4E9B-98D9-F121D44DFCEF}" type="presParOf" srcId="{8406633A-DD4A-41E6-833F-6427E4B1606F}" destId="{1A9DDD2D-AB5A-4BD5-A696-454FF0BB215F}" srcOrd="3" destOrd="0" presId="urn:microsoft.com/office/officeart/2005/8/layout/radial4"/>
    <dgm:cxn modelId="{F80B264A-5FCF-4298-AF4A-77DCF28B02D9}" type="presParOf" srcId="{8406633A-DD4A-41E6-833F-6427E4B1606F}" destId="{70BCC4B2-67A0-4B9E-9F0E-82DD0689455C}" srcOrd="4" destOrd="0" presId="urn:microsoft.com/office/officeart/2005/8/layout/radial4"/>
    <dgm:cxn modelId="{574C1942-A994-446C-BBDB-19E44609D51F}" type="presParOf" srcId="{8406633A-DD4A-41E6-833F-6427E4B1606F}" destId="{4DD69C7E-3DDE-4C89-AC60-E7E546F505A8}" srcOrd="5" destOrd="0" presId="urn:microsoft.com/office/officeart/2005/8/layout/radial4"/>
    <dgm:cxn modelId="{D4F72DF4-FECA-46D0-8750-842A185DBD83}" type="presParOf" srcId="{8406633A-DD4A-41E6-833F-6427E4B1606F}" destId="{78B79D30-5C79-4B97-A742-1CCC4487F290}" srcOrd="6" destOrd="0" presId="urn:microsoft.com/office/officeart/2005/8/layout/radial4"/>
    <dgm:cxn modelId="{1060D019-A8D9-41A2-A0B4-C6352E27F304}" type="presParOf" srcId="{8406633A-DD4A-41E6-833F-6427E4B1606F}" destId="{3F1B3AB7-D4B2-4A1A-B4EF-E45D036700B8}" srcOrd="7" destOrd="0" presId="urn:microsoft.com/office/officeart/2005/8/layout/radial4"/>
    <dgm:cxn modelId="{DA81B47B-6D5A-46A8-ABAF-BD8A1B50A662}" type="presParOf" srcId="{8406633A-DD4A-41E6-833F-6427E4B1606F}" destId="{D0D518C9-61E4-47EF-B90E-84467F554BC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BCEE6-704C-4F27-80D2-1AB4C2F2365C}">
      <dsp:nvSpPr>
        <dsp:cNvPr id="0" name=""/>
        <dsp:cNvSpPr/>
      </dsp:nvSpPr>
      <dsp:spPr>
        <a:xfrm>
          <a:off x="173702" y="979329"/>
          <a:ext cx="1140444" cy="1140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3CFF6-9E70-4CDF-8438-4745A9C231ED}">
      <dsp:nvSpPr>
        <dsp:cNvPr id="0" name=""/>
        <dsp:cNvSpPr/>
      </dsp:nvSpPr>
      <dsp:spPr>
        <a:xfrm>
          <a:off x="413196" y="1218822"/>
          <a:ext cx="661457" cy="6614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B45FD-DAF8-4C27-9F89-03C6D7BA9B56}">
      <dsp:nvSpPr>
        <dsp:cNvPr id="0" name=""/>
        <dsp:cNvSpPr/>
      </dsp:nvSpPr>
      <dsp:spPr>
        <a:xfrm>
          <a:off x="1558528" y="979329"/>
          <a:ext cx="2688190" cy="1140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Art. 212. Os atos processuais serão realizados em dias úteis, das 6 (seis) às 20 (vinte) horas. 	</a:t>
          </a:r>
          <a:endParaRPr lang="en-US" sz="1800" kern="1200"/>
        </a:p>
      </dsp:txBody>
      <dsp:txXfrm>
        <a:off x="1558528" y="979329"/>
        <a:ext cx="2688190" cy="1140444"/>
      </dsp:txXfrm>
    </dsp:sp>
    <dsp:sp modelId="{F2199908-16D2-4BE5-9FF8-78182A22C881}">
      <dsp:nvSpPr>
        <dsp:cNvPr id="0" name=""/>
        <dsp:cNvSpPr/>
      </dsp:nvSpPr>
      <dsp:spPr>
        <a:xfrm>
          <a:off x="4715115" y="979329"/>
          <a:ext cx="1140444" cy="1140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DC8C3-FCDC-4AFA-83D5-55C7625D2C1F}">
      <dsp:nvSpPr>
        <dsp:cNvPr id="0" name=""/>
        <dsp:cNvSpPr/>
      </dsp:nvSpPr>
      <dsp:spPr>
        <a:xfrm>
          <a:off x="4954608" y="1218822"/>
          <a:ext cx="661457" cy="6614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9E3D4-7EED-4975-88DE-7645F5ED0640}">
      <dsp:nvSpPr>
        <dsp:cNvPr id="0" name=""/>
        <dsp:cNvSpPr/>
      </dsp:nvSpPr>
      <dsp:spPr>
        <a:xfrm>
          <a:off x="6099940" y="979329"/>
          <a:ext cx="2688190" cy="1140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Independentemente de autorização judicial, respeitando o direito à inviolabilidade do domicílio,</a:t>
          </a:r>
          <a:endParaRPr lang="en-US" sz="1800" kern="1200" dirty="0"/>
        </a:p>
      </dsp:txBody>
      <dsp:txXfrm>
        <a:off x="6099940" y="979329"/>
        <a:ext cx="2688190" cy="1140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DFC36-2FED-4A9D-8D36-9B43344E2708}">
      <dsp:nvSpPr>
        <dsp:cNvPr id="0" name=""/>
        <dsp:cNvSpPr/>
      </dsp:nvSpPr>
      <dsp:spPr>
        <a:xfrm>
          <a:off x="672226" y="0"/>
          <a:ext cx="7618571" cy="3633787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52CBF-5A44-4AE8-833A-25A73A9262EE}">
      <dsp:nvSpPr>
        <dsp:cNvPr id="0" name=""/>
        <dsp:cNvSpPr/>
      </dsp:nvSpPr>
      <dsp:spPr>
        <a:xfrm>
          <a:off x="4485" y="1090136"/>
          <a:ext cx="2157603" cy="14535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Citação frustrada do devedor (quando não encontrar o devedor para citar)</a:t>
          </a:r>
          <a:endParaRPr lang="en-US" sz="1500" kern="1200" dirty="0"/>
        </a:p>
      </dsp:txBody>
      <dsp:txXfrm>
        <a:off x="75440" y="1161091"/>
        <a:ext cx="2015693" cy="1311604"/>
      </dsp:txXfrm>
    </dsp:sp>
    <dsp:sp modelId="{06288D63-7CAA-44CE-8C8F-446647A721EB}">
      <dsp:nvSpPr>
        <dsp:cNvPr id="0" name=""/>
        <dsp:cNvSpPr/>
      </dsp:nvSpPr>
      <dsp:spPr>
        <a:xfrm>
          <a:off x="2269969" y="1090136"/>
          <a:ext cx="2157603" cy="14535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Arresto de bens</a:t>
          </a:r>
          <a:endParaRPr lang="en-US" sz="1500" kern="1200" dirty="0"/>
        </a:p>
      </dsp:txBody>
      <dsp:txXfrm>
        <a:off x="2340924" y="1161091"/>
        <a:ext cx="2015693" cy="1311604"/>
      </dsp:txXfrm>
    </dsp:sp>
    <dsp:sp modelId="{D872E2EE-F650-4907-AC98-0EF6D198E94C}">
      <dsp:nvSpPr>
        <dsp:cNvPr id="0" name=""/>
        <dsp:cNvSpPr/>
      </dsp:nvSpPr>
      <dsp:spPr>
        <a:xfrm>
          <a:off x="4535452" y="1090136"/>
          <a:ext cx="2157603" cy="14535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10 dias seguintes o Oficial de Justiça procurará o executado por 02 vezes em dias distintos e, havendo suspeita de ocultação</a:t>
          </a:r>
          <a:endParaRPr lang="en-US" sz="1500" kern="1200" dirty="0"/>
        </a:p>
      </dsp:txBody>
      <dsp:txXfrm>
        <a:off x="4606407" y="1161091"/>
        <a:ext cx="2015693" cy="1311604"/>
      </dsp:txXfrm>
    </dsp:sp>
    <dsp:sp modelId="{7593BF84-09F7-433E-BD7A-313FC4CBE764}">
      <dsp:nvSpPr>
        <dsp:cNvPr id="0" name=""/>
        <dsp:cNvSpPr/>
      </dsp:nvSpPr>
      <dsp:spPr>
        <a:xfrm>
          <a:off x="6800935" y="1090136"/>
          <a:ext cx="2157603" cy="14535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realizará a citação com hora certa, certificando detalhadamente o ocorrido</a:t>
          </a:r>
          <a:endParaRPr lang="en-US" sz="1500" kern="1200"/>
        </a:p>
      </dsp:txBody>
      <dsp:txXfrm>
        <a:off x="6871890" y="1161091"/>
        <a:ext cx="2015693" cy="13116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DB3BA-CE31-4BE4-9C86-3D3CE2DAF7D7}">
      <dsp:nvSpPr>
        <dsp:cNvPr id="0" name=""/>
        <dsp:cNvSpPr/>
      </dsp:nvSpPr>
      <dsp:spPr>
        <a:xfrm>
          <a:off x="1734264" y="0"/>
          <a:ext cx="4848223" cy="4848223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270D51-45BF-4672-89B1-BF9E21F98821}">
      <dsp:nvSpPr>
        <dsp:cNvPr id="0" name=""/>
        <dsp:cNvSpPr/>
      </dsp:nvSpPr>
      <dsp:spPr>
        <a:xfrm>
          <a:off x="4158376" y="485295"/>
          <a:ext cx="3151345" cy="861696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Onde os bens se encontrarem</a:t>
          </a:r>
          <a:endParaRPr lang="en-US" sz="1600" kern="1200" dirty="0"/>
        </a:p>
      </dsp:txBody>
      <dsp:txXfrm>
        <a:off x="4200441" y="527360"/>
        <a:ext cx="3067215" cy="777566"/>
      </dsp:txXfrm>
    </dsp:sp>
    <dsp:sp modelId="{52466133-5739-4E02-A0C9-B06377BE9D9E}">
      <dsp:nvSpPr>
        <dsp:cNvPr id="0" name=""/>
        <dsp:cNvSpPr/>
      </dsp:nvSpPr>
      <dsp:spPr>
        <a:xfrm>
          <a:off x="4158376" y="1454703"/>
          <a:ext cx="3151345" cy="861696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Independente de terceiros estarem com a posse, detenção ou guarda</a:t>
          </a:r>
          <a:endParaRPr lang="en-US" sz="1600" kern="1200" dirty="0"/>
        </a:p>
      </dsp:txBody>
      <dsp:txXfrm>
        <a:off x="4200441" y="1496768"/>
        <a:ext cx="3067215" cy="777566"/>
      </dsp:txXfrm>
    </dsp:sp>
    <dsp:sp modelId="{601EEAF8-30DE-4610-A0EF-A815B3D7AFE3}">
      <dsp:nvSpPr>
        <dsp:cNvPr id="0" name=""/>
        <dsp:cNvSpPr/>
      </dsp:nvSpPr>
      <dsp:spPr>
        <a:xfrm>
          <a:off x="4158376" y="2424111"/>
          <a:ext cx="3151345" cy="861696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Em tantos bens quantos bastem para pagar (principal e acessórios)</a:t>
          </a:r>
          <a:endParaRPr lang="en-US" sz="1600" kern="1200" dirty="0"/>
        </a:p>
      </dsp:txBody>
      <dsp:txXfrm>
        <a:off x="4200441" y="2466176"/>
        <a:ext cx="3067215" cy="777566"/>
      </dsp:txXfrm>
    </dsp:sp>
    <dsp:sp modelId="{DF0631FA-CB40-4B0B-B6D3-C7350852AFB3}">
      <dsp:nvSpPr>
        <dsp:cNvPr id="0" name=""/>
        <dsp:cNvSpPr/>
      </dsp:nvSpPr>
      <dsp:spPr>
        <a:xfrm>
          <a:off x="4158376" y="3393520"/>
          <a:ext cx="3151345" cy="861696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Com Certidão da respectiva matrícula (imóveis) ou certidão de existência (veículos automotores)</a:t>
          </a:r>
          <a:endParaRPr lang="en-US" sz="1600" kern="1200" dirty="0"/>
        </a:p>
      </dsp:txBody>
      <dsp:txXfrm>
        <a:off x="4200441" y="3435585"/>
        <a:ext cx="3067215" cy="7775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E2E96-3899-450A-B556-DF7E9A905689}">
      <dsp:nvSpPr>
        <dsp:cNvPr id="0" name=""/>
        <dsp:cNvSpPr/>
      </dsp:nvSpPr>
      <dsp:spPr>
        <a:xfrm>
          <a:off x="2874752" y="2871787"/>
          <a:ext cx="715879" cy="1364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7939" y="0"/>
              </a:lnTo>
              <a:lnTo>
                <a:pt x="357939" y="1364099"/>
              </a:lnTo>
              <a:lnTo>
                <a:pt x="715879" y="1364099"/>
              </a:lnTo>
            </a:path>
          </a:pathLst>
        </a:custGeom>
        <a:noFill/>
        <a:ln w="22225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94178" y="3515323"/>
        <a:ext cx="77026" cy="77026"/>
      </dsp:txXfrm>
    </dsp:sp>
    <dsp:sp modelId="{7E330538-4FDE-48F6-9B81-9AC743504ECB}">
      <dsp:nvSpPr>
        <dsp:cNvPr id="0" name=""/>
        <dsp:cNvSpPr/>
      </dsp:nvSpPr>
      <dsp:spPr>
        <a:xfrm>
          <a:off x="2874752" y="2826067"/>
          <a:ext cx="7158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5879" y="45720"/>
              </a:lnTo>
            </a:path>
          </a:pathLst>
        </a:custGeom>
        <a:noFill/>
        <a:ln w="22225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14794" y="2853890"/>
        <a:ext cx="35793" cy="35793"/>
      </dsp:txXfrm>
    </dsp:sp>
    <dsp:sp modelId="{1CB85F3E-3F35-4450-A299-065B0B39926F}">
      <dsp:nvSpPr>
        <dsp:cNvPr id="0" name=""/>
        <dsp:cNvSpPr/>
      </dsp:nvSpPr>
      <dsp:spPr>
        <a:xfrm>
          <a:off x="2874752" y="1507688"/>
          <a:ext cx="715879" cy="1364099"/>
        </a:xfrm>
        <a:custGeom>
          <a:avLst/>
          <a:gdLst/>
          <a:ahLst/>
          <a:cxnLst/>
          <a:rect l="0" t="0" r="0" b="0"/>
          <a:pathLst>
            <a:path>
              <a:moveTo>
                <a:pt x="0" y="1364099"/>
              </a:moveTo>
              <a:lnTo>
                <a:pt x="357939" y="1364099"/>
              </a:lnTo>
              <a:lnTo>
                <a:pt x="357939" y="0"/>
              </a:lnTo>
              <a:lnTo>
                <a:pt x="715879" y="0"/>
              </a:lnTo>
            </a:path>
          </a:pathLst>
        </a:custGeom>
        <a:noFill/>
        <a:ln w="22225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94178" y="2151224"/>
        <a:ext cx="77026" cy="77026"/>
      </dsp:txXfrm>
    </dsp:sp>
    <dsp:sp modelId="{229BCEA9-3614-4AF6-B2DD-B21550194E3D}">
      <dsp:nvSpPr>
        <dsp:cNvPr id="0" name=""/>
        <dsp:cNvSpPr/>
      </dsp:nvSpPr>
      <dsp:spPr>
        <a:xfrm rot="16200000">
          <a:off x="-542675" y="2326147"/>
          <a:ext cx="5743574" cy="10912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kern="1200" dirty="0"/>
            <a:t>INTIMAÇÃO WHATSAAP</a:t>
          </a:r>
          <a:endParaRPr lang="en-US" sz="4100" kern="1200" dirty="0"/>
        </a:p>
      </dsp:txBody>
      <dsp:txXfrm>
        <a:off x="-542675" y="2326147"/>
        <a:ext cx="5743574" cy="1091279"/>
      </dsp:txXfrm>
    </dsp:sp>
    <dsp:sp modelId="{E989F4DA-9845-43B9-A814-6A8C403C01DA}">
      <dsp:nvSpPr>
        <dsp:cNvPr id="0" name=""/>
        <dsp:cNvSpPr/>
      </dsp:nvSpPr>
      <dsp:spPr>
        <a:xfrm>
          <a:off x="3590631" y="962048"/>
          <a:ext cx="3579395" cy="10912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FACULTATIVA</a:t>
          </a:r>
          <a:endParaRPr lang="en-US" sz="2600" kern="1200" dirty="0"/>
        </a:p>
      </dsp:txBody>
      <dsp:txXfrm>
        <a:off x="3590631" y="962048"/>
        <a:ext cx="3579395" cy="1091279"/>
      </dsp:txXfrm>
    </dsp:sp>
    <dsp:sp modelId="{526E6F7E-1BE9-4028-8D7E-092272F693CF}">
      <dsp:nvSpPr>
        <dsp:cNvPr id="0" name=""/>
        <dsp:cNvSpPr/>
      </dsp:nvSpPr>
      <dsp:spPr>
        <a:xfrm>
          <a:off x="3590631" y="2326147"/>
          <a:ext cx="3579395" cy="10912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CONFIRMAÇÃO DE RECEBIMENTO NO MESMO DIA</a:t>
          </a:r>
          <a:endParaRPr lang="en-US" sz="2600" kern="1200" dirty="0"/>
        </a:p>
      </dsp:txBody>
      <dsp:txXfrm>
        <a:off x="3590631" y="2326147"/>
        <a:ext cx="3579395" cy="1091279"/>
      </dsp:txXfrm>
    </dsp:sp>
    <dsp:sp modelId="{442256D2-216A-48BE-A46B-0B40FCCB7125}">
      <dsp:nvSpPr>
        <dsp:cNvPr id="0" name=""/>
        <dsp:cNvSpPr/>
      </dsp:nvSpPr>
      <dsp:spPr>
        <a:xfrm>
          <a:off x="3590631" y="3690246"/>
          <a:ext cx="3579395" cy="10912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PRINT DA TELA – BAIXA A IMAGEM E JUNTA AO PROCESSO</a:t>
          </a:r>
          <a:endParaRPr lang="en-US" sz="2600" kern="1200" dirty="0"/>
        </a:p>
      </dsp:txBody>
      <dsp:txXfrm>
        <a:off x="3590631" y="3690246"/>
        <a:ext cx="3579395" cy="10912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13E96-64BE-4703-8E12-13215F4FBB6C}">
      <dsp:nvSpPr>
        <dsp:cNvPr id="0" name=""/>
        <dsp:cNvSpPr/>
      </dsp:nvSpPr>
      <dsp:spPr>
        <a:xfrm>
          <a:off x="3988816" y="2993813"/>
          <a:ext cx="2174917" cy="1408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shade val="80000"/>
              <a:hueOff val="233258"/>
              <a:satOff val="-15993"/>
              <a:lumOff val="21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chemeClr val="tx1"/>
              </a:solidFill>
            </a:rPr>
            <a:t>Distrações</a:t>
          </a:r>
          <a:endParaRPr lang="en-US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chemeClr val="tx1"/>
              </a:solidFill>
            </a:rPr>
            <a:t>Postergar</a:t>
          </a:r>
          <a:endParaRPr lang="en-US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chemeClr val="tx1"/>
              </a:solidFill>
            </a:rPr>
            <a:t>Não visitar a plataforma diariamente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4672239" y="3376974"/>
        <a:ext cx="1460546" cy="994744"/>
      </dsp:txXfrm>
    </dsp:sp>
    <dsp:sp modelId="{257366D9-5348-43B1-BBF8-72E29B4DAA85}">
      <dsp:nvSpPr>
        <dsp:cNvPr id="0" name=""/>
        <dsp:cNvSpPr/>
      </dsp:nvSpPr>
      <dsp:spPr>
        <a:xfrm>
          <a:off x="440266" y="2993813"/>
          <a:ext cx="2174917" cy="1408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shade val="80000"/>
              <a:hueOff val="349887"/>
              <a:satOff val="-23989"/>
              <a:lumOff val="322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/>
            <a:t>Ocorrências surpresas no curso da diligência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</dsp:txBody>
      <dsp:txXfrm>
        <a:off x="471214" y="3376974"/>
        <a:ext cx="1460546" cy="994744"/>
      </dsp:txXfrm>
    </dsp:sp>
    <dsp:sp modelId="{35D3B69E-CBCE-4C32-A6C2-07BAAA00D56E}">
      <dsp:nvSpPr>
        <dsp:cNvPr id="0" name=""/>
        <dsp:cNvSpPr/>
      </dsp:nvSpPr>
      <dsp:spPr>
        <a:xfrm>
          <a:off x="3988816" y="0"/>
          <a:ext cx="2174917" cy="1408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shade val="80000"/>
              <a:hueOff val="116629"/>
              <a:satOff val="-7996"/>
              <a:lumOff val="107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chemeClr val="tx1"/>
              </a:solidFill>
            </a:rPr>
            <a:t>Planejamento</a:t>
          </a:r>
          <a:endParaRPr lang="en-US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chemeClr val="tx1"/>
              </a:solidFill>
            </a:rPr>
            <a:t>Mandos Sem Prazos</a:t>
          </a:r>
          <a:endParaRPr lang="en-US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chemeClr val="tx1"/>
              </a:solidFill>
            </a:rPr>
            <a:t>Prazo de Devolução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4672239" y="30948"/>
        <a:ext cx="1460546" cy="994744"/>
      </dsp:txXfrm>
    </dsp:sp>
    <dsp:sp modelId="{8307E2D9-AB82-46B6-BBBD-3773E0CB956E}">
      <dsp:nvSpPr>
        <dsp:cNvPr id="0" name=""/>
        <dsp:cNvSpPr/>
      </dsp:nvSpPr>
      <dsp:spPr>
        <a:xfrm>
          <a:off x="440266" y="0"/>
          <a:ext cx="2174917" cy="1408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chemeClr val="tx1"/>
              </a:solidFill>
            </a:rPr>
            <a:t>Audiências</a:t>
          </a:r>
          <a:endParaRPr lang="en-US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chemeClr val="tx1"/>
              </a:solidFill>
            </a:rPr>
            <a:t>Apreensão de Menores</a:t>
          </a:r>
          <a:endParaRPr lang="en-US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chemeClr val="tx1"/>
              </a:solidFill>
            </a:rPr>
            <a:t>Medidas Liminares</a:t>
          </a:r>
          <a:endParaRPr lang="en-US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chemeClr val="tx1"/>
              </a:solidFill>
            </a:rPr>
            <a:t>Apreensão de Bens</a:t>
          </a:r>
          <a:endParaRPr lang="en-US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chemeClr val="tx1"/>
              </a:solidFill>
            </a:rPr>
            <a:t>Atos com Prazos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471214" y="30948"/>
        <a:ext cx="1460546" cy="994744"/>
      </dsp:txXfrm>
    </dsp:sp>
    <dsp:sp modelId="{BE0893DD-71A8-4747-82AE-D287C7BD52C9}">
      <dsp:nvSpPr>
        <dsp:cNvPr id="0" name=""/>
        <dsp:cNvSpPr/>
      </dsp:nvSpPr>
      <dsp:spPr>
        <a:xfrm>
          <a:off x="1351618" y="250952"/>
          <a:ext cx="1906354" cy="1906354"/>
        </a:xfrm>
        <a:prstGeom prst="pieWedg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URGENTE E IMPORTANTE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909976" y="809310"/>
        <a:ext cx="1347996" cy="1347996"/>
      </dsp:txXfrm>
    </dsp:sp>
    <dsp:sp modelId="{135C529A-BA5A-415A-AAFC-533779772F75}">
      <dsp:nvSpPr>
        <dsp:cNvPr id="0" name=""/>
        <dsp:cNvSpPr/>
      </dsp:nvSpPr>
      <dsp:spPr>
        <a:xfrm rot="5400000">
          <a:off x="3346026" y="250952"/>
          <a:ext cx="1906354" cy="1906354"/>
        </a:xfrm>
        <a:prstGeom prst="pieWedge">
          <a:avLst/>
        </a:prstGeom>
        <a:solidFill>
          <a:schemeClr val="accent6">
            <a:shade val="80000"/>
            <a:hueOff val="116629"/>
            <a:satOff val="-7996"/>
            <a:lumOff val="1074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NÃO URGENTE E IMPORTANTES</a:t>
          </a:r>
          <a:endParaRPr lang="en-US" sz="1400" kern="1200" dirty="0">
            <a:solidFill>
              <a:schemeClr val="tx1"/>
            </a:solidFill>
          </a:endParaRPr>
        </a:p>
      </dsp:txBody>
      <dsp:txXfrm rot="-5400000">
        <a:off x="3346026" y="809310"/>
        <a:ext cx="1347996" cy="1347996"/>
      </dsp:txXfrm>
    </dsp:sp>
    <dsp:sp modelId="{9465BB85-02E3-4AE3-92CA-7549D016CA51}">
      <dsp:nvSpPr>
        <dsp:cNvPr id="0" name=""/>
        <dsp:cNvSpPr/>
      </dsp:nvSpPr>
      <dsp:spPr>
        <a:xfrm rot="10800000">
          <a:off x="3346026" y="2245360"/>
          <a:ext cx="1906354" cy="1906354"/>
        </a:xfrm>
        <a:prstGeom prst="pieWedge">
          <a:avLst/>
        </a:prstGeom>
        <a:solidFill>
          <a:schemeClr val="accent6">
            <a:shade val="80000"/>
            <a:hueOff val="233258"/>
            <a:satOff val="-15993"/>
            <a:lumOff val="2148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NÃO URGENTES E NÃO IMPORTANTES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3346026" y="2245360"/>
        <a:ext cx="1347996" cy="1347996"/>
      </dsp:txXfrm>
    </dsp:sp>
    <dsp:sp modelId="{C0037DD5-AEB3-4970-AE3E-A443784B3104}">
      <dsp:nvSpPr>
        <dsp:cNvPr id="0" name=""/>
        <dsp:cNvSpPr/>
      </dsp:nvSpPr>
      <dsp:spPr>
        <a:xfrm rot="16200000">
          <a:off x="1351618" y="2245360"/>
          <a:ext cx="1906354" cy="1906354"/>
        </a:xfrm>
        <a:prstGeom prst="pieWedge">
          <a:avLst/>
        </a:prstGeom>
        <a:solidFill>
          <a:schemeClr val="accent6">
            <a:shade val="80000"/>
            <a:hueOff val="349887"/>
            <a:satOff val="-23989"/>
            <a:lumOff val="3222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NÃO IMPORTANTE E URGENTE</a:t>
          </a:r>
          <a:endParaRPr lang="en-US" sz="1400" kern="1200" dirty="0">
            <a:solidFill>
              <a:schemeClr val="tx1"/>
            </a:solidFill>
          </a:endParaRPr>
        </a:p>
      </dsp:txBody>
      <dsp:txXfrm rot="5400000">
        <a:off x="1909976" y="2245360"/>
        <a:ext cx="1347996" cy="1347996"/>
      </dsp:txXfrm>
    </dsp:sp>
    <dsp:sp modelId="{F8B66D8D-9AE9-4070-99FC-8ECE7EC633C6}">
      <dsp:nvSpPr>
        <dsp:cNvPr id="0" name=""/>
        <dsp:cNvSpPr/>
      </dsp:nvSpPr>
      <dsp:spPr>
        <a:xfrm>
          <a:off x="2972900" y="1805093"/>
          <a:ext cx="658198" cy="572346"/>
        </a:xfrm>
        <a:prstGeom prst="circular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4FD60-D882-4CEC-945F-8E270E2D1131}">
      <dsp:nvSpPr>
        <dsp:cNvPr id="0" name=""/>
        <dsp:cNvSpPr/>
      </dsp:nvSpPr>
      <dsp:spPr>
        <a:xfrm rot="10800000">
          <a:off x="2972900" y="2025226"/>
          <a:ext cx="658198" cy="572346"/>
        </a:xfrm>
        <a:prstGeom prst="circular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675E6-6B6A-4009-A2B8-A04346E6FB50}">
      <dsp:nvSpPr>
        <dsp:cNvPr id="0" name=""/>
        <dsp:cNvSpPr/>
      </dsp:nvSpPr>
      <dsp:spPr>
        <a:xfrm>
          <a:off x="2410460" y="2354042"/>
          <a:ext cx="1783080" cy="17830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chemeClr val="tx1"/>
              </a:solidFill>
            </a:rPr>
            <a:t>Comunicação não violenta - CNV</a:t>
          </a:r>
        </a:p>
      </dsp:txBody>
      <dsp:txXfrm>
        <a:off x="2671586" y="2615168"/>
        <a:ext cx="1260828" cy="1260828"/>
      </dsp:txXfrm>
    </dsp:sp>
    <dsp:sp modelId="{FBD43E2E-3125-4957-BE37-2FA158446B89}">
      <dsp:nvSpPr>
        <dsp:cNvPr id="0" name=""/>
        <dsp:cNvSpPr/>
      </dsp:nvSpPr>
      <dsp:spPr>
        <a:xfrm rot="11700000">
          <a:off x="821524" y="2535619"/>
          <a:ext cx="1558260" cy="50817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D6B51-9D6F-42D6-BF99-E36C59E12617}">
      <dsp:nvSpPr>
        <dsp:cNvPr id="0" name=""/>
        <dsp:cNvSpPr/>
      </dsp:nvSpPr>
      <dsp:spPr>
        <a:xfrm>
          <a:off x="1109" y="1910484"/>
          <a:ext cx="1693926" cy="13551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chemeClr val="tx1"/>
              </a:solidFill>
            </a:rPr>
            <a:t>OBSERVAÇÃO</a:t>
          </a:r>
        </a:p>
      </dsp:txBody>
      <dsp:txXfrm>
        <a:off x="40800" y="1950175"/>
        <a:ext cx="1614544" cy="1275758"/>
      </dsp:txXfrm>
    </dsp:sp>
    <dsp:sp modelId="{1A9DDD2D-AB5A-4BD5-A696-454FF0BB215F}">
      <dsp:nvSpPr>
        <dsp:cNvPr id="0" name=""/>
        <dsp:cNvSpPr/>
      </dsp:nvSpPr>
      <dsp:spPr>
        <a:xfrm rot="14700000">
          <a:off x="1778485" y="1395157"/>
          <a:ext cx="1558260" cy="50817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98921"/>
            <a:satOff val="225"/>
            <a:lumOff val="-23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CC4B2-67A0-4B9E-9F0E-82DD0689455C}">
      <dsp:nvSpPr>
        <dsp:cNvPr id="0" name=""/>
        <dsp:cNvSpPr/>
      </dsp:nvSpPr>
      <dsp:spPr>
        <a:xfrm>
          <a:off x="1381378" y="265544"/>
          <a:ext cx="1693926" cy="1355140"/>
        </a:xfrm>
        <a:prstGeom prst="roundRect">
          <a:avLst>
            <a:gd name="adj" fmla="val 10000"/>
          </a:avLst>
        </a:prstGeom>
        <a:solidFill>
          <a:schemeClr val="accent5">
            <a:hueOff val="-498921"/>
            <a:satOff val="225"/>
            <a:lumOff val="-235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chemeClr val="tx1"/>
              </a:solidFill>
            </a:rPr>
            <a:t>IDENTIFICAR E EXPRESSAR SENTIMENTOS</a:t>
          </a:r>
        </a:p>
      </dsp:txBody>
      <dsp:txXfrm>
        <a:off x="1421069" y="305235"/>
        <a:ext cx="1614544" cy="1275758"/>
      </dsp:txXfrm>
    </dsp:sp>
    <dsp:sp modelId="{4DD69C7E-3DDE-4C89-AC60-E7E546F505A8}">
      <dsp:nvSpPr>
        <dsp:cNvPr id="0" name=""/>
        <dsp:cNvSpPr/>
      </dsp:nvSpPr>
      <dsp:spPr>
        <a:xfrm rot="17700000">
          <a:off x="3267253" y="1395157"/>
          <a:ext cx="1558260" cy="50817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97842"/>
            <a:satOff val="449"/>
            <a:lumOff val="-47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79D30-5C79-4B97-A742-1CCC4487F290}">
      <dsp:nvSpPr>
        <dsp:cNvPr id="0" name=""/>
        <dsp:cNvSpPr/>
      </dsp:nvSpPr>
      <dsp:spPr>
        <a:xfrm>
          <a:off x="3528695" y="265544"/>
          <a:ext cx="1693926" cy="1355140"/>
        </a:xfrm>
        <a:prstGeom prst="roundRect">
          <a:avLst>
            <a:gd name="adj" fmla="val 10000"/>
          </a:avLst>
        </a:prstGeom>
        <a:solidFill>
          <a:schemeClr val="accent5">
            <a:hueOff val="-997842"/>
            <a:satOff val="449"/>
            <a:lumOff val="-470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chemeClr val="tx1"/>
              </a:solidFill>
            </a:rPr>
            <a:t>IDENTIFICAR AS NECESSIDADES</a:t>
          </a:r>
        </a:p>
      </dsp:txBody>
      <dsp:txXfrm>
        <a:off x="3568386" y="305235"/>
        <a:ext cx="1614544" cy="1275758"/>
      </dsp:txXfrm>
    </dsp:sp>
    <dsp:sp modelId="{3F1B3AB7-D4B2-4A1A-B4EF-E45D036700B8}">
      <dsp:nvSpPr>
        <dsp:cNvPr id="0" name=""/>
        <dsp:cNvSpPr/>
      </dsp:nvSpPr>
      <dsp:spPr>
        <a:xfrm rot="20700000">
          <a:off x="4224215" y="2535619"/>
          <a:ext cx="1558260" cy="50817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496763"/>
            <a:satOff val="674"/>
            <a:lumOff val="-70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518C9-61E4-47EF-B90E-84467F554BC7}">
      <dsp:nvSpPr>
        <dsp:cNvPr id="0" name=""/>
        <dsp:cNvSpPr/>
      </dsp:nvSpPr>
      <dsp:spPr>
        <a:xfrm>
          <a:off x="4908964" y="1910484"/>
          <a:ext cx="1693926" cy="1355140"/>
        </a:xfrm>
        <a:prstGeom prst="roundRect">
          <a:avLst>
            <a:gd name="adj" fmla="val 10000"/>
          </a:avLst>
        </a:prstGeom>
        <a:solidFill>
          <a:schemeClr val="accent5">
            <a:hueOff val="-1496763"/>
            <a:satOff val="674"/>
            <a:lumOff val="-705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chemeClr val="tx1"/>
              </a:solidFill>
            </a:rPr>
            <a:t>PEDIDO</a:t>
          </a:r>
        </a:p>
      </dsp:txBody>
      <dsp:txXfrm>
        <a:off x="4948655" y="1950175"/>
        <a:ext cx="1614544" cy="1275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809" y="3085765"/>
            <a:ext cx="918038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218" y="1020431"/>
            <a:ext cx="8932259" cy="1475013"/>
          </a:xfrm>
          <a:effectLst/>
        </p:spPr>
        <p:txBody>
          <a:bodyPr anchor="b">
            <a:normAutofit/>
          </a:bodyPr>
          <a:lstStyle>
            <a:lvl1pPr>
              <a:defRPr sz="29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220" y="2495446"/>
            <a:ext cx="893225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300" cap="all">
                <a:solidFill>
                  <a:schemeClr val="accent1"/>
                </a:solidFill>
              </a:defRPr>
            </a:lvl1pPr>
            <a:lvl2pPr marL="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61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2219" y="702156"/>
            <a:ext cx="8961563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3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547248" y="599725"/>
            <a:ext cx="2995944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2" y="863600"/>
            <a:ext cx="2538413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626" y="863600"/>
            <a:ext cx="5818820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362809" y="457200"/>
            <a:ext cx="3008948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6534244" y="453643"/>
            <a:ext cx="3008948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3446487" y="457200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8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19" y="702156"/>
            <a:ext cx="8961563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219" y="2340864"/>
            <a:ext cx="8961562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1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63851" y="5141975"/>
            <a:ext cx="9173824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20" y="2393951"/>
            <a:ext cx="8961562" cy="2147467"/>
          </a:xfrm>
        </p:spPr>
        <p:txBody>
          <a:bodyPr anchor="b">
            <a:normAutofit/>
          </a:bodyPr>
          <a:lstStyle>
            <a:lvl1pPr algn="l">
              <a:defRPr sz="2925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219" y="4541417"/>
            <a:ext cx="8961562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463" cap="all">
                <a:solidFill>
                  <a:schemeClr val="accent1"/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7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19" y="729658"/>
            <a:ext cx="8961563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220" y="2228004"/>
            <a:ext cx="4220748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3032" y="2228004"/>
            <a:ext cx="422075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26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2219" y="729658"/>
            <a:ext cx="8961563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218" y="2250891"/>
            <a:ext cx="4220750" cy="557784"/>
          </a:xfrm>
        </p:spPr>
        <p:txBody>
          <a:bodyPr anchor="ctr">
            <a:noAutofit/>
          </a:bodyPr>
          <a:lstStyle>
            <a:lvl1pPr marL="0" indent="0">
              <a:buNone/>
              <a:defRPr sz="1625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20" y="2926053"/>
            <a:ext cx="422074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13032" y="2250893"/>
            <a:ext cx="4220751" cy="553373"/>
          </a:xfrm>
        </p:spPr>
        <p:txBody>
          <a:bodyPr anchor="ctr">
            <a:noAutofit/>
          </a:bodyPr>
          <a:lstStyle>
            <a:lvl1pPr marL="0" marR="0" indent="0" algn="l" defTabSz="3714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88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1625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marL="0" marR="0" lvl="0" indent="0" algn="l" defTabSz="3714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88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3031" y="2926053"/>
            <a:ext cx="422075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85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914" y="729658"/>
            <a:ext cx="8961563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5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12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63852" y="601201"/>
            <a:ext cx="2992212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4" y="933451"/>
            <a:ext cx="2463380" cy="1722419"/>
          </a:xfrm>
        </p:spPr>
        <p:txBody>
          <a:bodyPr anchor="b">
            <a:normAutofit/>
          </a:bodyPr>
          <a:lstStyle>
            <a:lvl1pPr algn="l">
              <a:defRPr sz="195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005" y="1179829"/>
            <a:ext cx="5403930" cy="4658216"/>
          </a:xfrm>
        </p:spPr>
        <p:txBody>
          <a:bodyPr anchor="ctr">
            <a:normAutofit/>
          </a:bodyPr>
          <a:lstStyle>
            <a:lvl1pPr>
              <a:defRPr sz="1625">
                <a:solidFill>
                  <a:schemeClr val="tx2"/>
                </a:solidFill>
              </a:defRPr>
            </a:lvl1pPr>
            <a:lvl2pPr>
              <a:defRPr sz="1463">
                <a:solidFill>
                  <a:schemeClr val="tx2"/>
                </a:solidFill>
              </a:defRPr>
            </a:lvl2pPr>
            <a:lvl3pPr>
              <a:defRPr sz="1300">
                <a:solidFill>
                  <a:schemeClr val="tx2"/>
                </a:solidFill>
              </a:defRPr>
            </a:lvl3pPr>
            <a:lvl4pPr>
              <a:defRPr sz="1138">
                <a:solidFill>
                  <a:schemeClr val="tx2"/>
                </a:solidFill>
              </a:defRPr>
            </a:lvl4pPr>
            <a:lvl5pPr>
              <a:defRPr sz="1138">
                <a:solidFill>
                  <a:schemeClr val="tx2"/>
                </a:solidFill>
              </a:defRPr>
            </a:lvl5pPr>
            <a:lvl6pPr>
              <a:defRPr sz="1138">
                <a:solidFill>
                  <a:schemeClr val="tx2"/>
                </a:solidFill>
              </a:defRPr>
            </a:lvl6pPr>
            <a:lvl7pPr>
              <a:defRPr sz="1138">
                <a:solidFill>
                  <a:schemeClr val="tx2"/>
                </a:solidFill>
              </a:defRPr>
            </a:lvl7pPr>
            <a:lvl8pPr>
              <a:defRPr sz="1138">
                <a:solidFill>
                  <a:schemeClr val="tx2"/>
                </a:solidFill>
              </a:defRPr>
            </a:lvl8pPr>
            <a:lvl9pPr>
              <a:defRPr sz="1138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884" y="2836654"/>
            <a:ext cx="2463380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</a:defRPr>
            </a:lvl1pPr>
            <a:lvl2pPr marL="371475" indent="0">
              <a:buNone/>
              <a:defRPr sz="894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79836" y="6456917"/>
            <a:ext cx="23113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2219" y="6452591"/>
            <a:ext cx="562023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8619" y="6456917"/>
            <a:ext cx="855164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1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19" y="4693389"/>
            <a:ext cx="8961563" cy="566738"/>
          </a:xfrm>
        </p:spPr>
        <p:txBody>
          <a:bodyPr anchor="b">
            <a:normAutofit/>
          </a:bodyPr>
          <a:lstStyle>
            <a:lvl1pPr algn="l">
              <a:defRPr sz="195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3852" y="641351"/>
            <a:ext cx="9173823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300"/>
            </a:lvl1pPr>
            <a:lvl2pPr marL="371475" indent="0">
              <a:buNone/>
              <a:defRPr sz="1300"/>
            </a:lvl2pPr>
            <a:lvl3pPr marL="742950" indent="0">
              <a:buNone/>
              <a:defRPr sz="1300"/>
            </a:lvl3pPr>
            <a:lvl4pPr marL="1114425" indent="0">
              <a:buNone/>
              <a:defRPr sz="1300"/>
            </a:lvl4pPr>
            <a:lvl5pPr marL="1485900" indent="0">
              <a:buNone/>
              <a:defRPr sz="1300"/>
            </a:lvl5pPr>
            <a:lvl6pPr marL="1857375" indent="0">
              <a:buNone/>
              <a:defRPr sz="1300"/>
            </a:lvl6pPr>
            <a:lvl7pPr marL="2228850" indent="0">
              <a:buNone/>
              <a:defRPr sz="1300"/>
            </a:lvl7pPr>
            <a:lvl8pPr marL="2600325" indent="0">
              <a:buNone/>
              <a:defRPr sz="1300"/>
            </a:lvl8pPr>
            <a:lvl9pPr marL="2971800" indent="0">
              <a:buNone/>
              <a:defRPr sz="13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19" y="5260127"/>
            <a:ext cx="8961564" cy="998148"/>
          </a:xfrm>
        </p:spPr>
        <p:txBody>
          <a:bodyPr anchor="t">
            <a:normAutofit/>
          </a:bodyPr>
          <a:lstStyle>
            <a:lvl1pPr marL="0" indent="0"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7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2219" y="705124"/>
            <a:ext cx="8961563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219" y="2336003"/>
            <a:ext cx="8961563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9836" y="6423915"/>
            <a:ext cx="2311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2219" y="6423915"/>
            <a:ext cx="56202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8619" y="6423915"/>
            <a:ext cx="8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2809" y="457200"/>
            <a:ext cx="30089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534244" y="453643"/>
            <a:ext cx="300894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446487" y="457200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440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371475" rtl="0" eaLnBrk="1" latinLnBrk="0" hangingPunct="1">
        <a:spcBef>
          <a:spcPct val="0"/>
        </a:spcBef>
        <a:buNone/>
        <a:defRPr sz="2275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48625" indent="-248625" algn="l" defTabSz="371475" rtl="0" eaLnBrk="1" latinLnBrk="0" hangingPunct="1">
        <a:spcBef>
          <a:spcPct val="20000"/>
        </a:spcBef>
        <a:spcAft>
          <a:spcPts val="488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1875" indent="-248625" algn="l" defTabSz="371475" rtl="0" eaLnBrk="1" latinLnBrk="0" hangingPunct="1">
        <a:spcBef>
          <a:spcPct val="20000"/>
        </a:spcBef>
        <a:spcAft>
          <a:spcPts val="488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31250" indent="-219375" algn="l" defTabSz="371475" rtl="0" eaLnBrk="1" latinLnBrk="0" hangingPunct="1">
        <a:spcBef>
          <a:spcPct val="20000"/>
        </a:spcBef>
        <a:spcAft>
          <a:spcPts val="488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09125" indent="-190125" algn="l" defTabSz="371475" rtl="0" eaLnBrk="1" latinLnBrk="0" hangingPunct="1">
        <a:spcBef>
          <a:spcPct val="20000"/>
        </a:spcBef>
        <a:spcAft>
          <a:spcPts val="488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01625" indent="-190125" algn="l" defTabSz="371475" rtl="0" eaLnBrk="1" latinLnBrk="0" hangingPunct="1">
        <a:spcBef>
          <a:spcPct val="20000"/>
        </a:spcBef>
        <a:spcAft>
          <a:spcPts val="488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543750" indent="-185738" algn="l" defTabSz="371475" rtl="0" eaLnBrk="1" latinLnBrk="0" hangingPunct="1">
        <a:spcBef>
          <a:spcPct val="20000"/>
        </a:spcBef>
        <a:spcAft>
          <a:spcPts val="48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75" kern="1200">
          <a:solidFill>
            <a:schemeClr val="tx2"/>
          </a:solidFill>
          <a:latin typeface="+mn-lt"/>
          <a:ea typeface="+mn-ea"/>
          <a:cs typeface="+mn-cs"/>
        </a:defRPr>
      </a:lvl6pPr>
      <a:lvl7pPr marL="1787500" indent="-185738" algn="l" defTabSz="371475" rtl="0" eaLnBrk="1" latinLnBrk="0" hangingPunct="1">
        <a:spcBef>
          <a:spcPct val="20000"/>
        </a:spcBef>
        <a:spcAft>
          <a:spcPts val="48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75" kern="1200">
          <a:solidFill>
            <a:schemeClr val="tx2"/>
          </a:solidFill>
          <a:latin typeface="+mn-lt"/>
          <a:ea typeface="+mn-ea"/>
          <a:cs typeface="+mn-cs"/>
        </a:defRPr>
      </a:lvl7pPr>
      <a:lvl8pPr marL="2031250" indent="-185738" algn="l" defTabSz="371475" rtl="0" eaLnBrk="1" latinLnBrk="0" hangingPunct="1">
        <a:spcBef>
          <a:spcPct val="20000"/>
        </a:spcBef>
        <a:spcAft>
          <a:spcPts val="48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75" kern="1200">
          <a:solidFill>
            <a:schemeClr val="tx2"/>
          </a:solidFill>
          <a:latin typeface="+mn-lt"/>
          <a:ea typeface="+mn-ea"/>
          <a:cs typeface="+mn-cs"/>
        </a:defRPr>
      </a:lvl8pPr>
      <a:lvl9pPr marL="2275000" indent="-185738" algn="l" defTabSz="371475" rtl="0" eaLnBrk="1" latinLnBrk="0" hangingPunct="1">
        <a:spcBef>
          <a:spcPct val="20000"/>
        </a:spcBef>
        <a:spcAft>
          <a:spcPts val="48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75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aonline.com.br/nvi/lc/12/58+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brasil.com.br/legislacao/103497/lei-dos-juizados-especiais-lei-9099-95" TargetMode="External"/><Relationship Id="rId2" Type="http://schemas.openxmlformats.org/officeDocument/2006/relationships/hyperlink" Target="http://www.jusbrasil.com.br/topicos/11308856/artigo-19-da-lei-n-9099-de-20-de-setembro-de-1995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2938"/>
            <a:ext cx="9906000" cy="5572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32110-A1ED-4783-B55F-7DE809A976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16" y="459295"/>
            <a:ext cx="9905984" cy="55721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30" y="1993068"/>
            <a:ext cx="3008948" cy="771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30" y="2119993"/>
            <a:ext cx="3007984" cy="2744940"/>
          </a:xfrm>
          <a:prstGeom prst="rect">
            <a:avLst/>
          </a:prstGeom>
          <a:solidFill>
            <a:schemeClr val="bg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BC20C5-3A7D-4107-8CCC-212A8DC60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853" y="2531924"/>
            <a:ext cx="2772304" cy="1290817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1"/>
                </a:solidFill>
              </a:rPr>
              <a:t>AS ATRIBUIÇÕES DO OFICIAL DE JUSTIÇA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A11740-92E7-47E6-96B0-EBEF0ACAF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853" y="3848452"/>
            <a:ext cx="2772304" cy="600291"/>
          </a:xfrm>
        </p:spPr>
        <p:txBody>
          <a:bodyPr>
            <a:normAutofit/>
          </a:bodyPr>
          <a:lstStyle/>
          <a:p>
            <a:r>
              <a:rPr lang="pt-BR" dirty="0"/>
              <a:t>Noções gerais e peculiaridades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19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75149D-F692-45DA-8324-D5E0193D5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2938"/>
            <a:ext cx="9905999" cy="5572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19935-C760-4698-9DD1-973C8A428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9" y="1014413"/>
            <a:ext cx="3008948" cy="7718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990612-E008-4F02-AEBB-B140BE753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7" y="1014413"/>
            <a:ext cx="3008948" cy="742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10A41F-3A14-4150-B6CF-0A577DDDE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1011523"/>
            <a:ext cx="3008948" cy="8007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89EEFD-93BC-4ACF-962C-E6279E72B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917" y="1231106"/>
            <a:ext cx="3008948" cy="4604166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D1072F-D783-429B-A70D-02B32EB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92" y="1625400"/>
            <a:ext cx="2509966" cy="3846713"/>
          </a:xfrm>
        </p:spPr>
        <p:txBody>
          <a:bodyPr anchor="ctr">
            <a:normAutofit/>
          </a:bodyPr>
          <a:lstStyle/>
          <a:p>
            <a:pPr algn="ctr"/>
            <a:r>
              <a:rPr lang="pt-BR" sz="1950" dirty="0">
                <a:solidFill>
                  <a:srgbClr val="FFFFFF"/>
                </a:solidFill>
              </a:rPr>
              <a:t>RESPONSABILIDADES DOS OFICIAIS DE JUSTIÇA</a:t>
            </a:r>
            <a:endParaRPr lang="en-US" sz="1950" dirty="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DAA4E7-5A09-4FFC-8251-CEE2B4E01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411" y="2148353"/>
            <a:ext cx="5836673" cy="2561294"/>
          </a:xfrm>
        </p:spPr>
        <p:txBody>
          <a:bodyPr>
            <a:normAutofit fontScale="85000" lnSpcReduction="20000"/>
          </a:bodyPr>
          <a:lstStyle/>
          <a:p>
            <a:pPr algn="just"/>
            <a:endParaRPr lang="pt-BR" sz="2275" dirty="0"/>
          </a:p>
          <a:p>
            <a:pPr algn="just"/>
            <a:r>
              <a:rPr lang="pt-BR" sz="3169" dirty="0"/>
              <a:t>Praticarem ato nulo com dolo ou culpa. 	</a:t>
            </a:r>
          </a:p>
          <a:p>
            <a:pPr algn="just"/>
            <a:r>
              <a:rPr lang="pt-BR" sz="3169" dirty="0"/>
              <a:t>Dolo = vontade deliberada</a:t>
            </a:r>
          </a:p>
          <a:p>
            <a:pPr algn="just"/>
            <a:r>
              <a:rPr lang="pt-BR" sz="3169" dirty="0"/>
              <a:t>Culpa = Negligência, Imperícia ou Imprudência</a:t>
            </a:r>
          </a:p>
          <a:p>
            <a:pPr marL="0" indent="0" algn="just">
              <a:buNone/>
            </a:pPr>
            <a:endParaRPr lang="pt-BR" sz="2275" dirty="0"/>
          </a:p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8CACCEE-64A3-4C6F-BAD7-D4F0A0D65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95" y="3960304"/>
            <a:ext cx="1784931" cy="178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6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3A478-9351-4C50-B996-C6AAC7B9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19" y="1213439"/>
            <a:ext cx="8961563" cy="965835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HORÁRIO DE CUMPRIMENTO DE MANDADOS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EB85201-3D91-4216-940A-C1D2FD346A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975862"/>
              </p:ext>
            </p:extLst>
          </p:nvPr>
        </p:nvGraphicFramePr>
        <p:xfrm>
          <a:off x="472219" y="2290069"/>
          <a:ext cx="8961834" cy="3099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653798BF-A7D0-4BE7-A504-058B3B5F4688}"/>
              </a:ext>
            </a:extLst>
          </p:cNvPr>
          <p:cNvSpPr txBox="1"/>
          <p:nvPr/>
        </p:nvSpPr>
        <p:spPr>
          <a:xfrm>
            <a:off x="789384" y="5273086"/>
            <a:ext cx="8644397" cy="81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25" dirty="0"/>
              <a:t>§ 1º. Serão concluídos após as 20 (vinte) horas os atos iniciados antes, quando o adiamento prejudicar a diligência ou causar grave dano. 	</a:t>
            </a:r>
          </a:p>
          <a:p>
            <a:endParaRPr lang="en-US" sz="1463" dirty="0"/>
          </a:p>
        </p:txBody>
      </p:sp>
    </p:spTree>
    <p:extLst>
      <p:ext uri="{BB962C8B-B14F-4D97-AF65-F5344CB8AC3E}">
        <p14:creationId xmlns:p14="http://schemas.microsoft.com/office/powerpoint/2010/main" val="3988402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055CAA-2668-4929-8202-DBD35A78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2938"/>
            <a:ext cx="9906000" cy="5572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8F8B2E-1A6F-4280-A049-0DD8EEA87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487" y="1213439"/>
            <a:ext cx="5987295" cy="96583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FÉRIAS E FERIADOS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F88ED4-721F-4A25-9A68-66C57B1F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9" y="1014413"/>
            <a:ext cx="3008948" cy="7718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5A85F2-11BA-4322-9355-08C0DEC7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7" y="1014413"/>
            <a:ext cx="3008948" cy="742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88A0CA-0BDB-4A19-A648-638BE196B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1011523"/>
            <a:ext cx="3008948" cy="8007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5F2140D-AD9F-45D0-933E-82553C13D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219" y="2156296"/>
            <a:ext cx="2595608" cy="2595608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4EF467-A462-45C1-85DF-0880D2929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056" y="2286690"/>
            <a:ext cx="5987295" cy="3196793"/>
          </a:xfrm>
        </p:spPr>
        <p:txBody>
          <a:bodyPr>
            <a:normAutofit fontScale="85000" lnSpcReduction="10000"/>
          </a:bodyPr>
          <a:lstStyle/>
          <a:p>
            <a:pPr algn="just"/>
            <a:endParaRPr lang="pt-BR" dirty="0"/>
          </a:p>
          <a:p>
            <a:pPr algn="just"/>
            <a:r>
              <a:rPr lang="pt-BR" dirty="0"/>
              <a:t>§ 2º</a:t>
            </a:r>
            <a:r>
              <a:rPr lang="pt-BR" sz="2113" dirty="0"/>
              <a:t>. </a:t>
            </a:r>
            <a:r>
              <a:rPr lang="pt-BR" sz="2113" b="1" dirty="0"/>
              <a:t>Independentemente de autorização judicial</a:t>
            </a:r>
            <a:r>
              <a:rPr lang="pt-BR" sz="2113" dirty="0"/>
              <a:t>, as </a:t>
            </a:r>
            <a:r>
              <a:rPr lang="pt-BR" sz="2113" b="1" dirty="0"/>
              <a:t>citações, intimações e penhoras </a:t>
            </a:r>
            <a:r>
              <a:rPr lang="pt-BR" sz="2113" dirty="0"/>
              <a:t>poderão realizar-se no período de férias forenses, onde as houver, e </a:t>
            </a:r>
            <a:r>
              <a:rPr lang="pt-BR" sz="2113" b="1" dirty="0"/>
              <a:t>nos feriados ou dias </a:t>
            </a:r>
            <a:r>
              <a:rPr lang="pt-BR" sz="2113" dirty="0"/>
              <a:t>úteis fora do horário estabelecido neste artigo, observado o disposto no art. 5o, inciso XI, da Constituição Federal. </a:t>
            </a:r>
          </a:p>
          <a:p>
            <a:pPr algn="just"/>
            <a:r>
              <a:rPr lang="pt-BR" sz="2113" dirty="0"/>
              <a:t>A casa é asilo inviolável do indivíduo, ninguém nela podendo penetrar sem consentimento do morador, salvo em caso de flagrante delito ou desastre, ou para prestar socorro, ou, durante o dia, por determinação judicial;	(Art. 5</a:t>
            </a:r>
            <a:r>
              <a:rPr lang="pt-BR" sz="2438" dirty="0"/>
              <a:t>o, XI, CF)</a:t>
            </a:r>
            <a:endParaRPr lang="pt-BR" sz="2113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00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055CAA-2668-4929-8202-DBD35A78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2938"/>
            <a:ext cx="9906000" cy="5572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C1728A-C836-47B4-BF07-18F2B3AE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487" y="1213439"/>
            <a:ext cx="5987295" cy="96583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DO MANDADO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F88ED4-721F-4A25-9A68-66C57B1F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9" y="1014413"/>
            <a:ext cx="3008948" cy="7718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5A85F2-11BA-4322-9355-08C0DEC7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7" y="1014413"/>
            <a:ext cx="3008948" cy="742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88A0CA-0BDB-4A19-A648-638BE196B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1011523"/>
            <a:ext cx="3008948" cy="8007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2504923-CF62-4C79-8A7C-2E3E34C59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219" y="2156296"/>
            <a:ext cx="2595608" cy="2595608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7C47C5-30B3-486B-908B-460E955BD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486" y="2544889"/>
            <a:ext cx="5987295" cy="2953020"/>
          </a:xfrm>
        </p:spPr>
        <p:txBody>
          <a:bodyPr>
            <a:normAutofit/>
          </a:bodyPr>
          <a:lstStyle/>
          <a:p>
            <a:r>
              <a:rPr lang="pt-BR" sz="2925" dirty="0"/>
              <a:t>A citação será feita pelo Oficial de Justiça quando frustrada a citação pelo Correio (art. 249 do NCPC). </a:t>
            </a:r>
            <a:endParaRPr lang="en-US" sz="2925" dirty="0"/>
          </a:p>
        </p:txBody>
      </p:sp>
    </p:spTree>
    <p:extLst>
      <p:ext uri="{BB962C8B-B14F-4D97-AF65-F5344CB8AC3E}">
        <p14:creationId xmlns:p14="http://schemas.microsoft.com/office/powerpoint/2010/main" val="849208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B055CAA-2668-4929-8202-DBD35A78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906E5E-761B-45E2-9DED-B987AB2E2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486" y="702156"/>
            <a:ext cx="5987295" cy="118872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EFEITOS PROCESSUAIS DA CITAÇÃO CÍVEL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F88ED4-721F-4A25-9A68-66C57B1F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457200"/>
            <a:ext cx="30089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5A85F2-11BA-4322-9355-08C0DEC7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6" y="457200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88A0CA-0BDB-4A19-A648-638BE196B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453643"/>
            <a:ext cx="3008947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Espaço Reservado para Conteúdo 4" descr="Lista de verificação DPE">
            <a:extLst>
              <a:ext uri="{FF2B5EF4-FFF2-40B4-BE49-F238E27FC236}">
                <a16:creationId xmlns:a16="http://schemas.microsoft.com/office/drawing/2014/main" id="{4999B7AB-DECC-4177-889A-707F7CEB1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218" y="2162088"/>
            <a:ext cx="2595608" cy="259560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838AD8-4FBA-48C7-B022-CE1A7142F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486" y="2340864"/>
            <a:ext cx="5987294" cy="4059936"/>
          </a:xfrm>
        </p:spPr>
        <p:txBody>
          <a:bodyPr>
            <a:normAutofit/>
          </a:bodyPr>
          <a:lstStyle/>
          <a:p>
            <a:r>
              <a:rPr lang="pt-BR" sz="2800" dirty="0"/>
              <a:t>LITISPENDÊNCIA</a:t>
            </a:r>
          </a:p>
          <a:p>
            <a:r>
              <a:rPr lang="pt-BR" sz="2800" dirty="0"/>
              <a:t>TORNA LITIGIOSA A COISA</a:t>
            </a:r>
          </a:p>
          <a:p>
            <a:r>
              <a:rPr lang="pt-BR" sz="2800" dirty="0"/>
              <a:t>PRECLUSÃO</a:t>
            </a:r>
          </a:p>
          <a:p>
            <a:r>
              <a:rPr lang="pt-BR" sz="2800" dirty="0"/>
              <a:t>CONSTITUIR EM MORA O DEVEDOR</a:t>
            </a:r>
          </a:p>
          <a:p>
            <a:r>
              <a:rPr lang="pt-BR" sz="2800" dirty="0"/>
              <a:t>INTERROMPE A PRESCRIÇÃO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7480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B055CAA-2668-4929-8202-DBD35A78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906E5E-761B-45E2-9DED-B987AB2E2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68" y="548640"/>
            <a:ext cx="9180383" cy="659919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CITAÇÃO CRIMINAL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F88ED4-721F-4A25-9A68-66C57B1F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457200"/>
            <a:ext cx="30089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5A85F2-11BA-4322-9355-08C0DEC7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6" y="457200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88A0CA-0BDB-4A19-A648-638BE196B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453643"/>
            <a:ext cx="3008947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Espaço Reservado para Conteúdo 4" descr="Lista de verificação DPE">
            <a:extLst>
              <a:ext uri="{FF2B5EF4-FFF2-40B4-BE49-F238E27FC236}">
                <a16:creationId xmlns:a16="http://schemas.microsoft.com/office/drawing/2014/main" id="{4999B7AB-DECC-4177-889A-707F7CEB1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218" y="2162088"/>
            <a:ext cx="2595608" cy="259560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838AD8-4FBA-48C7-B022-CE1A7142F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525" y="1299999"/>
            <a:ext cx="6757255" cy="523415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t-BR" sz="1900" dirty="0"/>
          </a:p>
          <a:p>
            <a:pPr algn="just"/>
            <a:r>
              <a:rPr lang="pt-BR" sz="1900" dirty="0"/>
              <a:t>Art. 351.  A citação inicial far-se-á por mandado, quando o réu estiver no território sujeito à jurisdição do juiz que a houver ordenado.</a:t>
            </a:r>
          </a:p>
          <a:p>
            <a:r>
              <a:rPr lang="pt-BR" sz="1900" dirty="0"/>
              <a:t>Art. 352.  O mandado de citação indicará:</a:t>
            </a:r>
          </a:p>
          <a:p>
            <a:r>
              <a:rPr lang="pt-BR" sz="1900" dirty="0"/>
              <a:t>I - o nome do juiz;</a:t>
            </a:r>
          </a:p>
          <a:p>
            <a:r>
              <a:rPr lang="pt-BR" sz="1900" dirty="0"/>
              <a:t>II - o nome do querelante nas ações iniciadas por queixa;</a:t>
            </a:r>
          </a:p>
          <a:p>
            <a:r>
              <a:rPr lang="pt-BR" sz="1900" dirty="0"/>
              <a:t>III - o nome do réu, ou, se for desconhecido, os seus sinais característicos;</a:t>
            </a:r>
          </a:p>
          <a:p>
            <a:r>
              <a:rPr lang="pt-BR" sz="1900" dirty="0"/>
              <a:t>IV - a residência do réu, se for conhecida;</a:t>
            </a:r>
          </a:p>
          <a:p>
            <a:r>
              <a:rPr lang="pt-BR" sz="1900" dirty="0"/>
              <a:t>V - o fim para que é feita a citação;</a:t>
            </a:r>
          </a:p>
          <a:p>
            <a:r>
              <a:rPr lang="pt-BR" sz="1900" dirty="0"/>
              <a:t>VI - o juízo e o lugar, o dia e a hora em que o réu deverá comparecer;</a:t>
            </a:r>
          </a:p>
          <a:p>
            <a:r>
              <a:rPr lang="pt-BR" sz="1900" dirty="0"/>
              <a:t>VII - a subscrição do escrivão e a rubrica do juiz.</a:t>
            </a:r>
          </a:p>
          <a:p>
            <a:pPr marL="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933515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B055CAA-2668-4929-8202-DBD35A78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A5873D-2557-4AA7-AA5C-F8C01626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486" y="702156"/>
            <a:ext cx="5987295" cy="118872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CUMPRIMENTO DE MANDADOS ATOS PENAIS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F88ED4-721F-4A25-9A68-66C57B1F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457200"/>
            <a:ext cx="30089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5A85F2-11BA-4322-9355-08C0DEC7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6" y="457200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88A0CA-0BDB-4A19-A648-638BE196B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453643"/>
            <a:ext cx="3008947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Espaço Reservado para Conteúdo 4" descr="Lupa">
            <a:extLst>
              <a:ext uri="{FF2B5EF4-FFF2-40B4-BE49-F238E27FC236}">
                <a16:creationId xmlns:a16="http://schemas.microsoft.com/office/drawing/2014/main" id="{C7EBCF41-E988-4284-ADE8-D16CE6BE9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218" y="2162088"/>
            <a:ext cx="2595608" cy="259560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12B48F-34B8-4430-96B0-111080B17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486" y="2340864"/>
            <a:ext cx="5987294" cy="3634486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Art. 245.  As buscas domiciliares serão executadas de dia, salvo se o morador consentir que se realizem à noite, e, antes de penetrarem na casa, os executores mostrarão e lerão o mandado ao morador, ou a quem o represente, intimando-o, em seguida, a abrir a porta.</a:t>
            </a:r>
          </a:p>
          <a:p>
            <a:pPr algn="just"/>
            <a:r>
              <a:rPr lang="pt-BR" sz="2000" dirty="0"/>
              <a:t>Ausência de restrições quanto a dias e horários para atos externos</a:t>
            </a:r>
          </a:p>
          <a:p>
            <a:pPr algn="just"/>
            <a:r>
              <a:rPr lang="pt-BR" sz="2000" dirty="0"/>
              <a:t>Qualquer dia, domingos e feriados, em qualquer local e durante o dia ou à noite</a:t>
            </a:r>
          </a:p>
          <a:p>
            <a:pPr algn="just"/>
            <a:r>
              <a:rPr lang="en-US" sz="2000" dirty="0"/>
              <a:t>Art. 5o., XI, CF</a:t>
            </a:r>
          </a:p>
        </p:txBody>
      </p:sp>
    </p:spTree>
    <p:extLst>
      <p:ext uri="{BB962C8B-B14F-4D97-AF65-F5344CB8AC3E}">
        <p14:creationId xmlns:p14="http://schemas.microsoft.com/office/powerpoint/2010/main" val="2764379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B055CAA-2668-4929-8202-DBD35A78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A5873D-2557-4AA7-AA5C-F8C01626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486" y="702156"/>
            <a:ext cx="5987295" cy="118872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CITAÇÃO DE MILITARES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F88ED4-721F-4A25-9A68-66C57B1F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457200"/>
            <a:ext cx="30089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5A85F2-11BA-4322-9355-08C0DEC7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6" y="457200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88A0CA-0BDB-4A19-A648-638BE196B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453643"/>
            <a:ext cx="3008947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Espaço Reservado para Conteúdo 4" descr="Lupa">
            <a:extLst>
              <a:ext uri="{FF2B5EF4-FFF2-40B4-BE49-F238E27FC236}">
                <a16:creationId xmlns:a16="http://schemas.microsoft.com/office/drawing/2014/main" id="{C7EBCF41-E988-4284-ADE8-D16CE6BE9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218" y="2162088"/>
            <a:ext cx="2595608" cy="259560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12B48F-34B8-4430-96B0-111080B17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7826" y="2040835"/>
            <a:ext cx="6365954" cy="3934515"/>
          </a:xfrm>
        </p:spPr>
        <p:txBody>
          <a:bodyPr>
            <a:noAutofit/>
          </a:bodyPr>
          <a:lstStyle/>
          <a:p>
            <a:pPr algn="just"/>
            <a:r>
              <a:rPr lang="pt-BR" sz="2800" dirty="0"/>
              <a:t>Art. 243. A citação poderá ser feita em qualquer lugar em que se encontre o réu, o executado ou o interessado.</a:t>
            </a:r>
          </a:p>
          <a:p>
            <a:pPr algn="just"/>
            <a:r>
              <a:rPr lang="pt-BR" sz="2800" dirty="0"/>
              <a:t>Parágrafo único. O militar em serviço ativo será citado na unidade em que estiver servindo, se não for conhecida sua residência ou nela não for encontrado.</a:t>
            </a:r>
          </a:p>
        </p:txBody>
      </p:sp>
    </p:spTree>
    <p:extLst>
      <p:ext uri="{BB962C8B-B14F-4D97-AF65-F5344CB8AC3E}">
        <p14:creationId xmlns:p14="http://schemas.microsoft.com/office/powerpoint/2010/main" val="138615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2938"/>
            <a:ext cx="9905999" cy="5572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9" y="1014413"/>
            <a:ext cx="3008948" cy="7718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7" y="1014413"/>
            <a:ext cx="3008948" cy="742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1011523"/>
            <a:ext cx="3008948" cy="8007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9" y="1128523"/>
            <a:ext cx="3008948" cy="47067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127AB5-19B7-43F8-8B6C-C0F7AC93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58" y="1486286"/>
            <a:ext cx="2481449" cy="3826169"/>
          </a:xfrm>
        </p:spPr>
        <p:txBody>
          <a:bodyPr anchor="ctr">
            <a:normAutofit/>
          </a:bodyPr>
          <a:lstStyle/>
          <a:p>
            <a:pPr algn="ctr"/>
            <a:r>
              <a:rPr lang="pt-BR" sz="2600" dirty="0">
                <a:solidFill>
                  <a:schemeClr val="bg1"/>
                </a:solidFill>
              </a:rPr>
              <a:t>Art. 250. O mandado que o oficial de justiça tiver de cumprir conterá</a:t>
            </a:r>
            <a:r>
              <a:rPr lang="pt-BR" sz="2600" dirty="0"/>
              <a:t>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2970F8-C909-4183-8E2E-EC72E4D59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635" y="1486287"/>
            <a:ext cx="5699219" cy="39169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275" dirty="0"/>
          </a:p>
          <a:p>
            <a:pPr algn="just"/>
            <a:r>
              <a:rPr lang="pt-BR" sz="2275" dirty="0"/>
              <a:t>Os nomes do autor e do citando e seus respectivos domicílios ou residências; 	</a:t>
            </a:r>
          </a:p>
          <a:p>
            <a:pPr algn="just"/>
            <a:r>
              <a:rPr lang="pt-BR" sz="2275" dirty="0"/>
              <a:t>A finalidade da citação, com todas as especificações constantes da petição inicial, </a:t>
            </a:r>
            <a:r>
              <a:rPr lang="pt-BR" sz="2275" b="1" dirty="0"/>
              <a:t>bem como a menção do prazo para contestar, sob pena de revelia, ou para embargar a execução</a:t>
            </a:r>
            <a:r>
              <a:rPr lang="pt-BR" sz="2275" dirty="0"/>
              <a:t>; 	</a:t>
            </a:r>
          </a:p>
          <a:p>
            <a:pPr marL="0" indent="0">
              <a:buNone/>
            </a:pPr>
            <a:endParaRPr lang="en-US" sz="1625" dirty="0"/>
          </a:p>
        </p:txBody>
      </p:sp>
    </p:spTree>
    <p:extLst>
      <p:ext uri="{BB962C8B-B14F-4D97-AF65-F5344CB8AC3E}">
        <p14:creationId xmlns:p14="http://schemas.microsoft.com/office/powerpoint/2010/main" val="2975222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2938"/>
            <a:ext cx="9905999" cy="5572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9" y="1014413"/>
            <a:ext cx="3008948" cy="7718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7" y="1014413"/>
            <a:ext cx="3008948" cy="742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1011523"/>
            <a:ext cx="3008948" cy="8007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9" y="1128523"/>
            <a:ext cx="3008948" cy="47067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127AB5-19B7-43F8-8B6C-C0F7AC93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58" y="1486286"/>
            <a:ext cx="2481449" cy="3826169"/>
          </a:xfrm>
        </p:spPr>
        <p:txBody>
          <a:bodyPr anchor="ctr">
            <a:normAutofit/>
          </a:bodyPr>
          <a:lstStyle/>
          <a:p>
            <a:pPr algn="ctr"/>
            <a:r>
              <a:rPr lang="pt-BR" sz="2600" dirty="0">
                <a:solidFill>
                  <a:schemeClr val="bg1"/>
                </a:solidFill>
              </a:rPr>
              <a:t>Art. 250. O mandado que o oficial de justiça tiver de cumprir conterá</a:t>
            </a:r>
            <a:r>
              <a:rPr lang="pt-BR" sz="2600" dirty="0"/>
              <a:t>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2970F8-C909-4183-8E2E-EC72E4D59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635" y="1486287"/>
            <a:ext cx="5699219" cy="39169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275" dirty="0"/>
          </a:p>
          <a:p>
            <a:pPr algn="just"/>
            <a:r>
              <a:rPr lang="pt-BR" sz="2600" dirty="0"/>
              <a:t>A aplicação de sanção para o caso de descumprimento da ordem, se houver; 	</a:t>
            </a:r>
          </a:p>
          <a:p>
            <a:pPr algn="just"/>
            <a:r>
              <a:rPr lang="pt-BR" sz="2600" dirty="0"/>
              <a:t>A cópia da petição inicial, do despacho ou da decisão que deferir tutela provisória; 	</a:t>
            </a:r>
          </a:p>
          <a:p>
            <a:pPr marL="0" indent="0" algn="just">
              <a:buNone/>
            </a:pPr>
            <a:endParaRPr lang="pt-BR" sz="2600" dirty="0"/>
          </a:p>
          <a:p>
            <a:pPr marL="0" indent="0">
              <a:buNone/>
            </a:pPr>
            <a:endParaRPr lang="en-US" sz="1625" dirty="0"/>
          </a:p>
        </p:txBody>
      </p:sp>
    </p:spTree>
    <p:extLst>
      <p:ext uri="{BB962C8B-B14F-4D97-AF65-F5344CB8AC3E}">
        <p14:creationId xmlns:p14="http://schemas.microsoft.com/office/powerpoint/2010/main" val="257956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457200"/>
            <a:ext cx="30089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453643"/>
            <a:ext cx="3008947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6" y="457200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3085764"/>
            <a:ext cx="9180383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0B2430D-0AB4-4007-AD20-237C0A26D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0D39B4-0762-459B-8C7E-09126E2F3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457200"/>
            <a:ext cx="30089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645556-CD09-4B58-A2E2-995E93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6" y="457200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012287-A70E-4587-B36A-B249E8A26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453643"/>
            <a:ext cx="3008947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064C44D-91AF-4137-BC06-4F0B21DDC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9905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Perguntas">
            <a:extLst>
              <a:ext uri="{FF2B5EF4-FFF2-40B4-BE49-F238E27FC236}">
                <a16:creationId xmlns:a16="http://schemas.microsoft.com/office/drawing/2014/main" id="{777C65EF-87AA-4B7B-840A-15C804002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572" y="1477851"/>
            <a:ext cx="4196428" cy="419642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29A9569-B54F-4022-89FD-8D5585618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73064" y="601200"/>
            <a:ext cx="4070127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CA952C-748C-4D0F-8A58-EE52DDE7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4499" y="3085764"/>
            <a:ext cx="3344182" cy="20858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457200"/>
            <a:r>
              <a:rPr lang="en-US" sz="3600" dirty="0" err="1">
                <a:solidFill>
                  <a:srgbClr val="FFFFFF"/>
                </a:solidFill>
              </a:rPr>
              <a:t>Quem</a:t>
            </a:r>
            <a:r>
              <a:rPr lang="en-US" sz="3600" dirty="0">
                <a:solidFill>
                  <a:srgbClr val="FFFFFF"/>
                </a:solidFill>
              </a:rPr>
              <a:t> é o </a:t>
            </a:r>
            <a:r>
              <a:rPr lang="en-US" sz="3600" dirty="0" err="1">
                <a:solidFill>
                  <a:srgbClr val="FFFFFF"/>
                </a:solidFill>
              </a:rPr>
              <a:t>oficial</a:t>
            </a:r>
            <a:r>
              <a:rPr lang="en-US" sz="3600" dirty="0">
                <a:solidFill>
                  <a:srgbClr val="FFFFFF"/>
                </a:solidFill>
              </a:rPr>
              <a:t> de </a:t>
            </a:r>
            <a:r>
              <a:rPr lang="en-US" sz="3600" dirty="0" err="1">
                <a:solidFill>
                  <a:srgbClr val="FFFFFF"/>
                </a:solidFill>
              </a:rPr>
              <a:t>justiça</a:t>
            </a:r>
            <a:r>
              <a:rPr lang="en-US" sz="3600" dirty="0">
                <a:solidFill>
                  <a:srgbClr val="FFFFFF"/>
                </a:solidFill>
              </a:rPr>
              <a:t>?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Art. 149 do </a:t>
            </a:r>
            <a:r>
              <a:rPr lang="en-US" sz="3600" dirty="0" err="1">
                <a:solidFill>
                  <a:srgbClr val="FFFFFF"/>
                </a:solidFill>
              </a:rPr>
              <a:t>cpc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AUXILIAR DA JUSTIÇA com </a:t>
            </a:r>
            <a:r>
              <a:rPr lang="en-US" sz="3600" dirty="0" err="1">
                <a:solidFill>
                  <a:srgbClr val="FFFFFF"/>
                </a:solidFill>
              </a:rPr>
              <a:t>fé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pública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86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2938"/>
            <a:ext cx="9905999" cy="5572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9" y="1014413"/>
            <a:ext cx="3008948" cy="7718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7" y="1014413"/>
            <a:ext cx="3008948" cy="742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1011523"/>
            <a:ext cx="3008948" cy="8007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9" y="1128523"/>
            <a:ext cx="3008948" cy="47067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127AB5-19B7-43F8-8B6C-C0F7AC93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58" y="1486286"/>
            <a:ext cx="2481449" cy="3826169"/>
          </a:xfrm>
        </p:spPr>
        <p:txBody>
          <a:bodyPr anchor="ctr">
            <a:normAutofit/>
          </a:bodyPr>
          <a:lstStyle/>
          <a:p>
            <a:pPr algn="ctr"/>
            <a:r>
              <a:rPr lang="pt-BR" sz="2600" dirty="0">
                <a:solidFill>
                  <a:schemeClr val="bg1"/>
                </a:solidFill>
              </a:rPr>
              <a:t>Art. 250. O mandado que o oficial de justiça tiver de cumprir conterá</a:t>
            </a:r>
            <a:r>
              <a:rPr lang="pt-BR" sz="2600" dirty="0"/>
              <a:t>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2970F8-C909-4183-8E2E-EC72E4D59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224" y="1486286"/>
            <a:ext cx="5699219" cy="391692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pt-BR" sz="2600" dirty="0"/>
          </a:p>
          <a:p>
            <a:endParaRPr lang="pt-BR" sz="2600" dirty="0"/>
          </a:p>
          <a:p>
            <a:pPr algn="just"/>
            <a:r>
              <a:rPr lang="pt-BR" sz="2600" dirty="0"/>
              <a:t>Se for o caso, a intimação do citando para comparecer, acompanhado de advogado ou de defensor público, à audiência de conciliação ou de mediação, com a menção do dia, da hora e do lugar do </a:t>
            </a:r>
            <a:r>
              <a:rPr lang="pt-BR" sz="2844" dirty="0"/>
              <a:t>comparecimento; </a:t>
            </a:r>
          </a:p>
          <a:p>
            <a:pPr algn="just"/>
            <a:r>
              <a:rPr lang="pt-BR" sz="2844" dirty="0"/>
              <a:t>A assinatura do escrivão ou do chefe de secretaria e a declaração de que o subscreve por ordem do juiz. 	</a:t>
            </a:r>
          </a:p>
          <a:p>
            <a:pPr marL="0" indent="0" algn="just">
              <a:buNone/>
            </a:pPr>
            <a:endParaRPr lang="pt-BR" sz="2600" dirty="0"/>
          </a:p>
          <a:p>
            <a:pPr marL="0" indent="0" algn="just">
              <a:buNone/>
            </a:pPr>
            <a:endParaRPr lang="pt-BR" sz="2600" dirty="0"/>
          </a:p>
          <a:p>
            <a:pPr marL="0" indent="0" algn="just">
              <a:buNone/>
            </a:pPr>
            <a:endParaRPr lang="pt-BR" sz="2600" dirty="0"/>
          </a:p>
          <a:p>
            <a:pPr marL="0" indent="0">
              <a:buNone/>
            </a:pPr>
            <a:endParaRPr lang="en-US" sz="1625" dirty="0"/>
          </a:p>
        </p:txBody>
      </p:sp>
    </p:spTree>
    <p:extLst>
      <p:ext uri="{BB962C8B-B14F-4D97-AF65-F5344CB8AC3E}">
        <p14:creationId xmlns:p14="http://schemas.microsoft.com/office/powerpoint/2010/main" val="4214213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B055CAA-2668-4929-8202-DBD35A78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2938"/>
            <a:ext cx="9906000" cy="5572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587174-CA52-44B0-BD03-CC117DFC8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487" y="1213439"/>
            <a:ext cx="5987295" cy="96583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INCUMBÊNCIAS MOMENTO DA CITAÇÃO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F88ED4-721F-4A25-9A68-66C57B1F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9" y="1014413"/>
            <a:ext cx="3008948" cy="7718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5A85F2-11BA-4322-9355-08C0DEC7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7" y="1014413"/>
            <a:ext cx="3008948" cy="742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88A0CA-0BDB-4A19-A648-638BE196B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1011523"/>
            <a:ext cx="3008948" cy="8007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Espaço Reservado para Conteúdo 4" descr="Documento">
            <a:extLst>
              <a:ext uri="{FF2B5EF4-FFF2-40B4-BE49-F238E27FC236}">
                <a16:creationId xmlns:a16="http://schemas.microsoft.com/office/drawing/2014/main" id="{2CA59867-9536-4818-AA88-9E4097720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219" y="2156296"/>
            <a:ext cx="2595608" cy="259560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8937F3-C4DD-4170-B81D-79E5E14C1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486" y="2544889"/>
            <a:ext cx="5987295" cy="29530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950" dirty="0"/>
              <a:t>Art. 226. Incumbe ao oficial de justiça procurar o réu e, onde o encontrar, citá-lo: 	</a:t>
            </a:r>
          </a:p>
          <a:p>
            <a:endParaRPr lang="pt-BR" sz="1950" dirty="0"/>
          </a:p>
          <a:p>
            <a:pPr algn="just"/>
            <a:r>
              <a:rPr lang="pt-BR" sz="1950" dirty="0"/>
              <a:t>Lendo-lhe o mandado e entregando-lhe a contrafé; 	</a:t>
            </a:r>
          </a:p>
          <a:p>
            <a:pPr algn="just"/>
            <a:r>
              <a:rPr lang="pt-BR" sz="1950" dirty="0"/>
              <a:t>Portando por fé se recebeu ou recusou a contrafé; 	</a:t>
            </a:r>
          </a:p>
          <a:p>
            <a:pPr algn="just"/>
            <a:r>
              <a:rPr lang="pt-BR" sz="1950" dirty="0"/>
              <a:t>Obtendo a nota de ciente, ou certificando que o réu não a apôs no mandado.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14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B055CAA-2668-4929-8202-DBD35A78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2938"/>
            <a:ext cx="9906000" cy="5572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C87DFE-ADAF-4003-95BA-2F5FBC92F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487" y="1213439"/>
            <a:ext cx="5987295" cy="96583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2113" b="1" dirty="0"/>
              <a:t>CITAÇÃO POR HORA CERTA</a:t>
            </a:r>
            <a:br>
              <a:rPr lang="pt-BR" sz="2113" b="1" dirty="0"/>
            </a:br>
            <a:r>
              <a:rPr lang="pt-BR" sz="2113" b="1" dirty="0"/>
              <a:t>suspeita de ocultação do réu. </a:t>
            </a:r>
            <a:br>
              <a:rPr lang="pt-BR" sz="2113" dirty="0"/>
            </a:br>
            <a:r>
              <a:rPr lang="en-US" sz="2113" dirty="0"/>
              <a:t>ART. 252, CAPUT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F88ED4-721F-4A25-9A68-66C57B1F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9" y="1014413"/>
            <a:ext cx="3008948" cy="7718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5A85F2-11BA-4322-9355-08C0DEC7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7" y="1014413"/>
            <a:ext cx="3008948" cy="742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88A0CA-0BDB-4A19-A648-638BE196B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1011523"/>
            <a:ext cx="3008948" cy="8007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Espaço Reservado para Conteúdo 4" descr="Mapa com alfinete">
            <a:extLst>
              <a:ext uri="{FF2B5EF4-FFF2-40B4-BE49-F238E27FC236}">
                <a16:creationId xmlns:a16="http://schemas.microsoft.com/office/drawing/2014/main" id="{45BD79A2-4A94-45ED-9A0D-44785037B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219" y="2156296"/>
            <a:ext cx="2595608" cy="259560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5E414F-A9C4-481B-A527-8C3CF4A90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486" y="2544889"/>
            <a:ext cx="5987295" cy="2953020"/>
          </a:xfrm>
        </p:spPr>
        <p:txBody>
          <a:bodyPr>
            <a:normAutofit/>
          </a:bodyPr>
          <a:lstStyle/>
          <a:p>
            <a:pPr algn="just"/>
            <a:r>
              <a:rPr lang="pt-BR" sz="2275" dirty="0"/>
              <a:t>Quando, </a:t>
            </a:r>
            <a:r>
              <a:rPr lang="pt-BR" sz="2275" b="1" dirty="0"/>
              <a:t>por 2 (duas) vezes</a:t>
            </a:r>
            <a:r>
              <a:rPr lang="pt-BR" sz="2275" dirty="0"/>
              <a:t>, o oficial de justiça houver procurado o citando em seu domicílio ou residência sem o encontrar, deverá, havendo suspeita de ocultação, intimar qualquer pessoa da família ou, em sua falta, qualquer vizinho de que, </a:t>
            </a:r>
            <a:r>
              <a:rPr lang="pt-BR" sz="2275" b="1" dirty="0"/>
              <a:t>no dia útil imediato</a:t>
            </a:r>
            <a:r>
              <a:rPr lang="pt-BR" sz="2275" dirty="0"/>
              <a:t>, voltará a fim de efetuar a citação, na hora que designar.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8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B055CAA-2668-4929-8202-DBD35A78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2938"/>
            <a:ext cx="9906000" cy="5572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C87DFE-ADAF-4003-95BA-2F5FBC92F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487" y="1213439"/>
            <a:ext cx="5987295" cy="9658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113" b="1" dirty="0"/>
              <a:t>CITAÇÃO POR HORA CERTA</a:t>
            </a:r>
            <a:br>
              <a:rPr lang="pt-BR" sz="2113" b="1" dirty="0"/>
            </a:br>
            <a:r>
              <a:rPr lang="pt-BR" sz="2113" b="1" dirty="0"/>
              <a:t>suspeita de ocultação do réu. </a:t>
            </a:r>
            <a:br>
              <a:rPr lang="pt-BR" sz="2113" dirty="0"/>
            </a:br>
            <a:r>
              <a:rPr lang="en-US" sz="2113" dirty="0"/>
              <a:t>ART. 252, PARÁGRAFO ÚNICO</a:t>
            </a:r>
            <a:endParaRPr lang="en-US" sz="2113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F88ED4-721F-4A25-9A68-66C57B1F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9" y="1014413"/>
            <a:ext cx="3008948" cy="7718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5A85F2-11BA-4322-9355-08C0DEC7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7" y="1014413"/>
            <a:ext cx="3008948" cy="742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88A0CA-0BDB-4A19-A648-638BE196B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1011523"/>
            <a:ext cx="3008948" cy="8007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Gráfico 3" descr="Cidade">
            <a:extLst>
              <a:ext uri="{FF2B5EF4-FFF2-40B4-BE49-F238E27FC236}">
                <a16:creationId xmlns:a16="http://schemas.microsoft.com/office/drawing/2014/main" id="{9395B2F8-B7F9-4E0D-9940-03CBEE238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219" y="2156296"/>
            <a:ext cx="2595608" cy="259560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5E414F-A9C4-481B-A527-8C3CF4A90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486" y="2544889"/>
            <a:ext cx="5987295" cy="2953020"/>
          </a:xfrm>
        </p:spPr>
        <p:txBody>
          <a:bodyPr>
            <a:normAutofit/>
          </a:bodyPr>
          <a:lstStyle/>
          <a:p>
            <a:pPr algn="just"/>
            <a:r>
              <a:rPr lang="pt-BR" sz="2600" dirty="0"/>
              <a:t>Nos condomínios edilícios ou nos loteamentos com controle de acesso, será válida a intimação a que se refere o caput feita a funcionário da portaria responsável pelo recebimento de correspondência”.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40278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B055CAA-2668-4929-8202-DBD35A78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2938"/>
            <a:ext cx="9906000" cy="5572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C87DFE-ADAF-4003-95BA-2F5FBC92F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487" y="1213439"/>
            <a:ext cx="5987295" cy="96583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2113" b="1" dirty="0"/>
              <a:t>CITAÇÃO POR HORA CERTA</a:t>
            </a:r>
            <a:br>
              <a:rPr lang="pt-BR" sz="2113" b="1" dirty="0"/>
            </a:br>
            <a:r>
              <a:rPr lang="pt-BR" sz="2113" b="1" dirty="0"/>
              <a:t>suspeita de ocultação do réu. </a:t>
            </a:r>
            <a:br>
              <a:rPr lang="pt-BR" sz="2113" dirty="0"/>
            </a:br>
            <a:r>
              <a:rPr lang="en-US" sz="2113" dirty="0"/>
              <a:t>ART. 252, &amp;2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8F88ED4-721F-4A25-9A68-66C57B1F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9" y="1014413"/>
            <a:ext cx="3008948" cy="7718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A5A85F2-11BA-4322-9355-08C0DEC7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7" y="1014413"/>
            <a:ext cx="3008948" cy="742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88A0CA-0BDB-4A19-A648-638BE196B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1011523"/>
            <a:ext cx="3008948" cy="8007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Gráfico 4" descr="Família com duas crianças">
            <a:extLst>
              <a:ext uri="{FF2B5EF4-FFF2-40B4-BE49-F238E27FC236}">
                <a16:creationId xmlns:a16="http://schemas.microsoft.com/office/drawing/2014/main" id="{1F63A5C8-B300-4FA7-9E87-D7F0884DC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219" y="2156296"/>
            <a:ext cx="2595608" cy="259560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5E414F-A9C4-481B-A527-8C3CF4A90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486" y="2544889"/>
            <a:ext cx="5987295" cy="2953020"/>
          </a:xfrm>
        </p:spPr>
        <p:txBody>
          <a:bodyPr>
            <a:normAutofit/>
          </a:bodyPr>
          <a:lstStyle/>
          <a:p>
            <a:pPr algn="just"/>
            <a:r>
              <a:rPr lang="pt-BR" sz="2600" i="1" dirty="0"/>
              <a:t>A citação com hora certa será efetivada mesmo que a pessoa da família ou o vizinho que houver sido intimado esteja ausente, ou se, embora presente, a pessoa da família ou o vizinho se recusar a receber o mandado.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32632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7B055CAA-2668-4929-8202-DBD35A78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2938"/>
            <a:ext cx="9906000" cy="5572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C87DFE-ADAF-4003-95BA-2F5FBC92F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487" y="1213439"/>
            <a:ext cx="5987295" cy="96583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2113" b="1" dirty="0"/>
              <a:t>CITAÇÃO POR HORA CERTA</a:t>
            </a:r>
            <a:br>
              <a:rPr lang="pt-BR" sz="2113" b="1" dirty="0"/>
            </a:br>
            <a:r>
              <a:rPr lang="pt-BR" sz="2113" b="1" dirty="0"/>
              <a:t>suspeita de ocultação do réu. </a:t>
            </a:r>
            <a:br>
              <a:rPr lang="pt-BR" sz="2113" dirty="0"/>
            </a:br>
            <a:r>
              <a:rPr lang="en-US" sz="2113" dirty="0"/>
              <a:t>ART. 252, &amp;4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8F88ED4-721F-4A25-9A68-66C57B1F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9" y="1014413"/>
            <a:ext cx="3008948" cy="7718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A5A85F2-11BA-4322-9355-08C0DEC7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7" y="1014413"/>
            <a:ext cx="3008948" cy="742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A88A0CA-0BDB-4A19-A648-638BE196B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1011523"/>
            <a:ext cx="3008948" cy="8007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Gráfico 3" descr="Mão levantada">
            <a:extLst>
              <a:ext uri="{FF2B5EF4-FFF2-40B4-BE49-F238E27FC236}">
                <a16:creationId xmlns:a16="http://schemas.microsoft.com/office/drawing/2014/main" id="{26D9EA6E-E9B5-4D61-8A39-C9DDFED7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219" y="2156296"/>
            <a:ext cx="2595608" cy="259560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5E414F-A9C4-481B-A527-8C3CF4A90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486" y="2544889"/>
            <a:ext cx="5987295" cy="2953020"/>
          </a:xfrm>
        </p:spPr>
        <p:txBody>
          <a:bodyPr>
            <a:normAutofit/>
          </a:bodyPr>
          <a:lstStyle/>
          <a:p>
            <a:pPr algn="just"/>
            <a:r>
              <a:rPr lang="pt-BR" sz="3250" dirty="0"/>
              <a:t>O oficial de justiça fará constar do mandado a advertência de que será nomeado curador especial se houver revelia. </a:t>
            </a:r>
            <a:endParaRPr lang="en-US" sz="3250" dirty="0"/>
          </a:p>
        </p:txBody>
      </p:sp>
    </p:spTree>
    <p:extLst>
      <p:ext uri="{BB962C8B-B14F-4D97-AF65-F5344CB8AC3E}">
        <p14:creationId xmlns:p14="http://schemas.microsoft.com/office/powerpoint/2010/main" val="3799761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FFF8BA-E008-4068-851C-2CED296AC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B68110-1BCD-4073-B0BE-8191EB37A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19" y="702156"/>
            <a:ext cx="3311874" cy="5156642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chemeClr val="tx2"/>
                </a:solidFill>
              </a:rPr>
              <a:t>ART. 252 – SUSPEITA DE OCULTAÇÃO – CITAÇÃO HORA CERTA</a:t>
            </a:r>
            <a:endParaRPr lang="en-US" sz="400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2B0DA7-13B0-4805-B9BD-9BFACCB23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457199"/>
            <a:ext cx="3421284" cy="949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D17921-1EF4-488E-A9AA-AC6B7F3CE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1103" y="457201"/>
            <a:ext cx="5552680" cy="94996"/>
          </a:xfrm>
          <a:prstGeom prst="rect">
            <a:avLst/>
          </a:prstGeom>
          <a:solidFill>
            <a:srgbClr val="3C47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FC1A5A-0762-40C6-BDFC-3BF2E1020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104" y="1162183"/>
            <a:ext cx="5552678" cy="5156643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Art. 252. Quando, </a:t>
            </a:r>
            <a:r>
              <a:rPr lang="pt-BR" sz="2800" b="1" dirty="0"/>
              <a:t>por 2 (duas) vezes</a:t>
            </a:r>
            <a:r>
              <a:rPr lang="pt-BR" sz="2800" dirty="0"/>
              <a:t>, o oficial de justiça houver procurado o citando em seu domicílio ou residência sem o encontrar, deverá, havendo suspeita de ocultação, intimar qualquer pessoa da família ou, em sua falta, qualquer vizinho de que, </a:t>
            </a:r>
            <a:r>
              <a:rPr lang="pt-BR" sz="2800" b="1" dirty="0"/>
              <a:t>no dia útil imediato</a:t>
            </a:r>
            <a:r>
              <a:rPr lang="pt-BR" sz="2800" dirty="0"/>
              <a:t>, voltará a fim de efetuar a citação, na hora que designar.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563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B055CAA-2668-4929-8202-DBD35A78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37670C-2CBB-4FB9-BE4A-8E4B0328B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486" y="702156"/>
            <a:ext cx="5987295" cy="118872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NOVIDADES CITAÇÃO HORA CERTA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F88ED4-721F-4A25-9A68-66C57B1F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457200"/>
            <a:ext cx="30089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5A85F2-11BA-4322-9355-08C0DEC7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6" y="457200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88A0CA-0BDB-4A19-A648-638BE196B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453643"/>
            <a:ext cx="3008947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Espaço Reservado para Conteúdo 4" descr="Lâmpada e engrenagem ">
            <a:extLst>
              <a:ext uri="{FF2B5EF4-FFF2-40B4-BE49-F238E27FC236}">
                <a16:creationId xmlns:a16="http://schemas.microsoft.com/office/drawing/2014/main" id="{4EC4E291-F63B-4BD4-A9AD-839F141BF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218" y="2162088"/>
            <a:ext cx="2595608" cy="259560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6B22922-1475-460C-A547-8C2A200F7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486" y="2040835"/>
            <a:ext cx="5987294" cy="41980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sz="2000" dirty="0"/>
              <a:t>2 </a:t>
            </a:r>
            <a:r>
              <a:rPr lang="pt-BR" sz="2400" dirty="0"/>
              <a:t>Vezes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Retorno no dia útil imediato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400" dirty="0"/>
              <a:t>Será possível a intimação do funcionário da portaria em condomínios edilícios ou nos loteamentos com controle de acesso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Pode acontecer ainda que a pessoa da família ou o vizinho que houver sido intimado esteja ausente, ou se, embora presente, a pessoa da família ou o vizinho se recusar a receber o mandado.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6330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B055CAA-2668-4929-8202-DBD35A78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37670C-2CBB-4FB9-BE4A-8E4B0328B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486" y="702156"/>
            <a:ext cx="5987295" cy="118872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NOVIDADES CITAÇÃO HORA CERTA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F88ED4-721F-4A25-9A68-66C57B1F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457200"/>
            <a:ext cx="30089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5A85F2-11BA-4322-9355-08C0DEC7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6" y="457200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88A0CA-0BDB-4A19-A648-638BE196B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453643"/>
            <a:ext cx="3008947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Espaço Reservado para Conteúdo 4" descr="Lâmpada e engrenagem ">
            <a:extLst>
              <a:ext uri="{FF2B5EF4-FFF2-40B4-BE49-F238E27FC236}">
                <a16:creationId xmlns:a16="http://schemas.microsoft.com/office/drawing/2014/main" id="{4EC4E291-F63B-4BD4-A9AD-839F141BF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218" y="2162088"/>
            <a:ext cx="2595608" cy="259560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6B22922-1475-460C-A547-8C2A200F7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486" y="2040835"/>
            <a:ext cx="5987294" cy="419804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sz="2800" i="1" dirty="0"/>
              <a:t>O oficial de justiça fará constar do mandado a advertência de que será nomeado curador especial se houver revelia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6990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8C9AC-35E3-4459-8896-AD9E009E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Citação por hora certa na execução de título executivo extrajudicial  - </a:t>
            </a:r>
            <a:r>
              <a:rPr lang="pt-BR" dirty="0"/>
              <a:t>Art. 830&amp;1º CPC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59E8ECBA-7A8C-4AD3-B4F1-23E54DEBFD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595387"/>
              </p:ext>
            </p:extLst>
          </p:nvPr>
        </p:nvGraphicFramePr>
        <p:xfrm>
          <a:off x="471488" y="2341563"/>
          <a:ext cx="8963025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479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AAAB002-E48E-4009-828A-511F7A828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Uma imagem contendo espelho, microscópio&#10;&#10;Descrição gerada automaticamente">
            <a:extLst>
              <a:ext uri="{FF2B5EF4-FFF2-40B4-BE49-F238E27FC236}">
                <a16:creationId xmlns:a16="http://schemas.microsoft.com/office/drawing/2014/main" id="{58AD92A8-FA41-4627-8CC2-B8C2C412F9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7" r="12349" b="3594"/>
          <a:stretch/>
        </p:blipFill>
        <p:spPr>
          <a:xfrm>
            <a:off x="0" y="10"/>
            <a:ext cx="9905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EF55D5-23F0-4398-B16B-AEF5778C3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29" y="423123"/>
            <a:ext cx="342567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F32581-CAA1-43C6-8532-DC56C843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29" y="601200"/>
            <a:ext cx="3424581" cy="5757055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E748067-01C1-4922-9429-D879D6893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06" y="941233"/>
            <a:ext cx="3031283" cy="50023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Quando algum de vocês estiver indo com seu adversário para o magistrado, faça tudo para se reconciliar com ele no caminho; para que ele não o arraste ao juiz, o juiz o entregue ao oficial de justiça, e o oficial de justiça o jogue na prisão.</a:t>
            </a:r>
            <a:br>
              <a:rPr lang="pt-BR" dirty="0"/>
            </a:br>
            <a:br>
              <a:rPr lang="pt-BR" dirty="0"/>
            </a:br>
            <a:r>
              <a:rPr lang="pt-BR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Lucas 12:58</a:t>
            </a:r>
            <a:endParaRPr lang="pt-BR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12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457200"/>
            <a:ext cx="30089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453643"/>
            <a:ext cx="3008947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6" y="457200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D2B4922-7602-46A0-9EEB-1F737C65F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0982CC2-E276-44D0-9505-BB9E47535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18" y="702156"/>
            <a:ext cx="8961563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CITAÇÃO POR EDITAL 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execução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título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executivo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extrajudicial  - art. 830, &amp;2º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0450C2-785F-4B9A-ADCF-A3081A1CF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457200"/>
            <a:ext cx="30089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16FE08-2FA4-454F-8805-C2B340EE8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6" y="457200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6FD8DB-BEB0-487A-910E-E4D3E89D7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453643"/>
            <a:ext cx="3008947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F0B04F-9887-478F-B1F0-5B28D467D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2180496"/>
            <a:ext cx="3008948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ço Reservado para Conteúdo 7" descr="Ponto de interrogação">
            <a:extLst>
              <a:ext uri="{FF2B5EF4-FFF2-40B4-BE49-F238E27FC236}">
                <a16:creationId xmlns:a16="http://schemas.microsoft.com/office/drawing/2014/main" id="{2017F219-44C1-43C4-ACA3-1C1D2E584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028" y="2969587"/>
            <a:ext cx="2487195" cy="2487195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68091683-38B0-46DB-8ADF-2C6835DF0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60576" y="2180496"/>
            <a:ext cx="5773203" cy="40456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algn="just" defTabSz="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chemeClr val="tx1"/>
                </a:solidFill>
              </a:rPr>
              <a:t>Requerimento do exequente</a:t>
            </a:r>
          </a:p>
          <a:p>
            <a:pPr marL="457200" indent="-457200" algn="just" defTabSz="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chemeClr val="tx1"/>
                </a:solidFill>
              </a:rPr>
              <a:t>Frustrada a pessoal e a com hora certa. 	</a:t>
            </a:r>
            <a:r>
              <a:rPr lang="pt-BR" dirty="0">
                <a:solidFill>
                  <a:schemeClr val="tx1"/>
                </a:solidFill>
              </a:rPr>
              <a:t>	</a:t>
            </a:r>
          </a:p>
          <a:p>
            <a:pPr algn="ctr" defTabSz="457200">
              <a:spcAft>
                <a:spcPts val="6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defTabSz="457200"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que é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importante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o official de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justiça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8182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457200"/>
            <a:ext cx="30089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453643"/>
            <a:ext cx="3008947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6" y="457200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875149D-F692-45DA-8324-D5E0193D5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5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EE8965-A448-4D55-B046-D9ED48544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18" y="800930"/>
            <a:ext cx="8814657" cy="9917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/>
            <a:r>
              <a:rPr lang="en-US" sz="2800" dirty="0"/>
              <a:t>CONVERSÃO ARRESTO EM PENHORA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B19935-C760-4698-9DD1-973C8A428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457200"/>
            <a:ext cx="30089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990612-E008-4F02-AEBB-B140BE753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6" y="457200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10A41F-3A14-4150-B6CF-0A577DDDE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453643"/>
            <a:ext cx="3008947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62EFF2-91AD-4B1F-9A5C-8A13820B6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808" y="4321617"/>
            <a:ext cx="9106334" cy="22563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457200">
              <a:spcAft>
                <a:spcPts val="600"/>
              </a:spcAft>
            </a:pPr>
            <a:endParaRPr lang="en-US" sz="2400" dirty="0"/>
          </a:p>
          <a:p>
            <a:pPr marL="0" indent="0" algn="just" defTabSz="457200">
              <a:spcAft>
                <a:spcPts val="600"/>
              </a:spcAft>
              <a:buNone/>
            </a:pPr>
            <a:r>
              <a:rPr lang="en-US" sz="2400" dirty="0" err="1"/>
              <a:t>Todo</a:t>
            </a:r>
            <a:r>
              <a:rPr lang="en-US" sz="2400" dirty="0"/>
              <a:t> o </a:t>
            </a:r>
            <a:r>
              <a:rPr lang="en-US" sz="2400" dirty="0" err="1"/>
              <a:t>procedimento</a:t>
            </a:r>
            <a:r>
              <a:rPr lang="en-US" sz="2400" dirty="0"/>
              <a:t> </a:t>
            </a:r>
            <a:r>
              <a:rPr lang="en-US" sz="2400" dirty="0" err="1"/>
              <a:t>deve</a:t>
            </a:r>
            <a:r>
              <a:rPr lang="en-US" sz="2400" dirty="0"/>
              <a:t> ser </a:t>
            </a:r>
            <a:r>
              <a:rPr lang="en-US" sz="2400" dirty="0" err="1"/>
              <a:t>observado</a:t>
            </a:r>
            <a:r>
              <a:rPr lang="en-US" sz="2400" dirty="0"/>
              <a:t> e </a:t>
            </a:r>
            <a:r>
              <a:rPr lang="en-US" sz="2400" dirty="0" err="1"/>
              <a:t>cuidadosamente</a:t>
            </a:r>
            <a:r>
              <a:rPr lang="en-US" sz="2400" dirty="0"/>
              <a:t> </a:t>
            </a:r>
            <a:r>
              <a:rPr lang="en-US" sz="2400" dirty="0" err="1"/>
              <a:t>registrado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, </a:t>
            </a:r>
            <a:r>
              <a:rPr lang="en-US" sz="2400" dirty="0" err="1"/>
              <a:t>aperfeiçoada</a:t>
            </a:r>
            <a:r>
              <a:rPr lang="en-US" sz="2400" dirty="0"/>
              <a:t> a </a:t>
            </a:r>
            <a:r>
              <a:rPr lang="en-US" sz="2400" dirty="0" err="1"/>
              <a:t>citação</a:t>
            </a:r>
            <a:r>
              <a:rPr lang="en-US" sz="2400" dirty="0"/>
              <a:t> e </a:t>
            </a:r>
            <a:r>
              <a:rPr lang="en-US" sz="2400" dirty="0" err="1"/>
              <a:t>transcorrido</a:t>
            </a:r>
            <a:r>
              <a:rPr lang="en-US" sz="2400" dirty="0"/>
              <a:t> o </a:t>
            </a:r>
            <a:r>
              <a:rPr lang="en-US" sz="2400" dirty="0" err="1"/>
              <a:t>prazo</a:t>
            </a:r>
            <a:r>
              <a:rPr lang="en-US" sz="2400" dirty="0"/>
              <a:t> de </a:t>
            </a:r>
            <a:r>
              <a:rPr lang="en-US" sz="2400" dirty="0" err="1"/>
              <a:t>pagamento</a:t>
            </a:r>
            <a:r>
              <a:rPr lang="en-US" sz="2400" dirty="0"/>
              <a:t>, o </a:t>
            </a:r>
            <a:r>
              <a:rPr lang="en-US" sz="2400" dirty="0" err="1"/>
              <a:t>arresto</a:t>
            </a:r>
            <a:r>
              <a:rPr lang="en-US" sz="2400" dirty="0"/>
              <a:t> converter-se-á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penhora</a:t>
            </a:r>
            <a:r>
              <a:rPr lang="en-US" sz="2400" dirty="0"/>
              <a:t>, </a:t>
            </a:r>
            <a:r>
              <a:rPr lang="en-US" sz="2400" dirty="0" err="1"/>
              <a:t>independentemente</a:t>
            </a:r>
            <a:r>
              <a:rPr lang="en-US" sz="2400" dirty="0"/>
              <a:t> de </a:t>
            </a:r>
            <a:r>
              <a:rPr lang="en-US" sz="2400" dirty="0" err="1"/>
              <a:t>termo</a:t>
            </a:r>
            <a:r>
              <a:rPr lang="en-US" sz="2400" dirty="0"/>
              <a:t>. 	</a:t>
            </a:r>
          </a:p>
          <a:p>
            <a:pPr defTabSz="457200">
              <a:spcAft>
                <a:spcPts val="600"/>
              </a:spcAft>
            </a:pPr>
            <a:endParaRPr lang="en-US" dirty="0"/>
          </a:p>
        </p:txBody>
      </p:sp>
      <p:pic>
        <p:nvPicPr>
          <p:cNvPr id="11" name="Espaço Reservado para Conteúdo 10">
            <a:extLst>
              <a:ext uri="{FF2B5EF4-FFF2-40B4-BE49-F238E27FC236}">
                <a16:creationId xmlns:a16="http://schemas.microsoft.com/office/drawing/2014/main" id="{365FF876-A07A-4D3E-8723-B5F0FD60CF7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9" y="1792721"/>
            <a:ext cx="9179193" cy="2248902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</p:spTree>
    <p:extLst>
      <p:ext uri="{BB962C8B-B14F-4D97-AF65-F5344CB8AC3E}">
        <p14:creationId xmlns:p14="http://schemas.microsoft.com/office/powerpoint/2010/main" val="834517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457200"/>
            <a:ext cx="30089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453643"/>
            <a:ext cx="3008947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6" y="457200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D5879D-E752-47BB-97AD-037E6CEE6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268" y="548639"/>
            <a:ext cx="2899537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 defTabSz="457200">
              <a:lnSpc>
                <a:spcPct val="90000"/>
              </a:lnSpc>
            </a:pPr>
            <a:r>
              <a:rPr lang="en-US" sz="1500" dirty="0" err="1"/>
              <a:t>Citação</a:t>
            </a:r>
            <a:r>
              <a:rPr lang="en-US" sz="1500" dirty="0"/>
              <a:t> </a:t>
            </a:r>
            <a:r>
              <a:rPr lang="en-US" sz="1500" dirty="0" err="1"/>
              <a:t>nas</a:t>
            </a:r>
            <a:r>
              <a:rPr lang="en-US" sz="1500" dirty="0"/>
              <a:t> comarcas </a:t>
            </a:r>
            <a:r>
              <a:rPr lang="en-US" sz="1500" dirty="0" err="1"/>
              <a:t>contíguas</a:t>
            </a:r>
            <a:r>
              <a:rPr lang="en-US" sz="1500" dirty="0"/>
              <a:t> e </a:t>
            </a:r>
            <a:r>
              <a:rPr lang="en-US" sz="1500" dirty="0" err="1"/>
              <a:t>na</a:t>
            </a:r>
            <a:r>
              <a:rPr lang="en-US" sz="1500" dirty="0"/>
              <a:t> </a:t>
            </a:r>
            <a:r>
              <a:rPr lang="en-US" sz="1500" dirty="0" err="1"/>
              <a:t>mesma</a:t>
            </a:r>
            <a:r>
              <a:rPr lang="en-US" sz="1500" dirty="0"/>
              <a:t> </a:t>
            </a:r>
            <a:r>
              <a:rPr lang="en-US" sz="1500" dirty="0" err="1"/>
              <a:t>região</a:t>
            </a:r>
            <a:r>
              <a:rPr lang="en-US" sz="1500" dirty="0"/>
              <a:t> </a:t>
            </a:r>
            <a:r>
              <a:rPr lang="en-US" sz="1500" dirty="0" err="1"/>
              <a:t>metropolitana</a:t>
            </a:r>
            <a:r>
              <a:rPr lang="en-US" sz="1500" dirty="0"/>
              <a:t> – art. 255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878" y="457200"/>
            <a:ext cx="2852877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E50012AA-7967-41DB-BEFD-928B91164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548" y="1828798"/>
            <a:ext cx="2899537" cy="414655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just" defTabSz="457200">
              <a:spcAft>
                <a:spcPts val="600"/>
              </a:spcAft>
            </a:pPr>
            <a:r>
              <a:rPr lang="en-US" sz="2400" dirty="0" err="1"/>
              <a:t>Poderá</a:t>
            </a:r>
            <a:r>
              <a:rPr lang="en-US" sz="2400" dirty="0"/>
              <a:t> </a:t>
            </a:r>
            <a:r>
              <a:rPr lang="en-US" sz="2400" dirty="0" err="1"/>
              <a:t>efetuar</a:t>
            </a:r>
            <a:r>
              <a:rPr lang="en-US" sz="2400" dirty="0"/>
              <a:t>,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qualquer</a:t>
            </a:r>
            <a:r>
              <a:rPr lang="en-US" sz="2400" dirty="0"/>
              <a:t> </a:t>
            </a:r>
            <a:r>
              <a:rPr lang="en-US" sz="2400" dirty="0" err="1"/>
              <a:t>delas</a:t>
            </a:r>
            <a:r>
              <a:rPr lang="en-US" sz="2400" dirty="0"/>
              <a:t>, </a:t>
            </a:r>
            <a:r>
              <a:rPr lang="en-US" sz="2400" dirty="0" err="1"/>
              <a:t>citações</a:t>
            </a:r>
            <a:r>
              <a:rPr lang="en-US" sz="2400" dirty="0"/>
              <a:t>, </a:t>
            </a:r>
            <a:r>
              <a:rPr lang="en-US" sz="2400" dirty="0" err="1"/>
              <a:t>intimações</a:t>
            </a:r>
            <a:r>
              <a:rPr lang="en-US" sz="2400" dirty="0"/>
              <a:t>, </a:t>
            </a:r>
            <a:r>
              <a:rPr lang="en-US" sz="2400" dirty="0" err="1"/>
              <a:t>notificações</a:t>
            </a:r>
            <a:r>
              <a:rPr lang="en-US" sz="2400" dirty="0"/>
              <a:t>, </a:t>
            </a:r>
            <a:r>
              <a:rPr lang="en-US" sz="2400" dirty="0" err="1"/>
              <a:t>penhoras</a:t>
            </a:r>
            <a:r>
              <a:rPr lang="en-US" sz="2400" dirty="0"/>
              <a:t> e </a:t>
            </a:r>
            <a:r>
              <a:rPr lang="en-US" sz="2400" dirty="0" err="1"/>
              <a:t>quaisquer</a:t>
            </a:r>
            <a:r>
              <a:rPr lang="en-US" sz="2400" dirty="0"/>
              <a:t> outros </a:t>
            </a:r>
            <a:r>
              <a:rPr lang="en-US" sz="2400" dirty="0" err="1"/>
              <a:t>atos</a:t>
            </a:r>
            <a:r>
              <a:rPr lang="en-US" sz="2400" dirty="0"/>
              <a:t> </a:t>
            </a:r>
            <a:r>
              <a:rPr lang="en-US" sz="2400" dirty="0" err="1"/>
              <a:t>executivos</a:t>
            </a:r>
            <a:r>
              <a:rPr lang="en-US" sz="2400" dirty="0"/>
              <a:t>. </a:t>
            </a:r>
          </a:p>
          <a:p>
            <a:pPr marL="0" indent="0" algn="just" defTabSz="457200">
              <a:spcAft>
                <a:spcPts val="600"/>
              </a:spcAft>
            </a:pPr>
            <a:r>
              <a:rPr lang="en-US" sz="2400" dirty="0" err="1"/>
              <a:t>Ampliada</a:t>
            </a:r>
            <a:r>
              <a:rPr lang="en-US" sz="2400" dirty="0"/>
              <a:t> para </a:t>
            </a:r>
            <a:r>
              <a:rPr lang="en-US" sz="2400" dirty="0" err="1"/>
              <a:t>praticar</a:t>
            </a:r>
            <a:r>
              <a:rPr lang="en-US" sz="2400" dirty="0"/>
              <a:t> </a:t>
            </a:r>
            <a:r>
              <a:rPr lang="en-US" sz="2400" dirty="0" err="1"/>
              <a:t>quaisquer</a:t>
            </a:r>
            <a:r>
              <a:rPr lang="en-US" sz="2400" dirty="0"/>
              <a:t> </a:t>
            </a:r>
            <a:r>
              <a:rPr lang="en-US" sz="2400" dirty="0" err="1"/>
              <a:t>atos</a:t>
            </a:r>
            <a:r>
              <a:rPr lang="en-US" sz="2400" dirty="0"/>
              <a:t> </a:t>
            </a:r>
          </a:p>
        </p:txBody>
      </p:sp>
      <p:pic>
        <p:nvPicPr>
          <p:cNvPr id="8" name="Espaço Reservado para Conteúdo 7" descr="Uma imagem contendo céu, grama, estrada, ao ar livre&#10;&#10;Descrição gerada automaticamente">
            <a:extLst>
              <a:ext uri="{FF2B5EF4-FFF2-40B4-BE49-F238E27FC236}">
                <a16:creationId xmlns:a16="http://schemas.microsoft.com/office/drawing/2014/main" id="{E63DB976-7C49-4463-B65E-6A132978B5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5" r="15282" b="-1"/>
          <a:stretch/>
        </p:blipFill>
        <p:spPr>
          <a:xfrm>
            <a:off x="3781614" y="10"/>
            <a:ext cx="612438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42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457200"/>
            <a:ext cx="30089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453643"/>
            <a:ext cx="3008947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6" y="457200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B055CAA-2668-4929-8202-DBD35A78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379E62-8F0E-4825-ADB8-A45CDDED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486" y="702156"/>
            <a:ext cx="5987295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2800" dirty="0"/>
              <a:t>ARROMBAMENTO – ART. 846, &amp;1º-4º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F88ED4-721F-4A25-9A68-66C57B1F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457200"/>
            <a:ext cx="30089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5A85F2-11BA-4322-9355-08C0DEC7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6" y="457200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88A0CA-0BDB-4A19-A648-638BE196B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453643"/>
            <a:ext cx="3008947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Espaço Reservado para Conteúdo 5" descr="Casa">
            <a:extLst>
              <a:ext uri="{FF2B5EF4-FFF2-40B4-BE49-F238E27FC236}">
                <a16:creationId xmlns:a16="http://schemas.microsoft.com/office/drawing/2014/main" id="{65D6E1DD-90E4-43B1-A1EB-47E054F250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218" y="2162088"/>
            <a:ext cx="2595608" cy="2595608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184A56C-5CFB-4997-9355-A216E7E40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46486" y="2340864"/>
            <a:ext cx="5987294" cy="3634486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457200">
              <a:spcAft>
                <a:spcPts val="600"/>
              </a:spcAft>
            </a:pPr>
            <a:r>
              <a:rPr lang="pt-BR" sz="2800" dirty="0"/>
              <a:t>Executado fecha as portas </a:t>
            </a:r>
          </a:p>
          <a:p>
            <a:pPr defTabSz="457200">
              <a:spcAft>
                <a:spcPts val="600"/>
              </a:spcAft>
            </a:pPr>
            <a:r>
              <a:rPr lang="pt-BR" sz="2800" dirty="0"/>
              <a:t>Necessidade de autorização judicial</a:t>
            </a:r>
          </a:p>
          <a:p>
            <a:pPr defTabSz="457200">
              <a:spcAft>
                <a:spcPts val="600"/>
              </a:spcAft>
            </a:pPr>
            <a:r>
              <a:rPr lang="pt-BR" sz="2800" dirty="0"/>
              <a:t>02 oficiais de justiça</a:t>
            </a:r>
          </a:p>
          <a:p>
            <a:pPr defTabSz="457200">
              <a:spcAft>
                <a:spcPts val="600"/>
              </a:spcAft>
            </a:pPr>
            <a:r>
              <a:rPr lang="pt-BR" sz="2800" dirty="0"/>
              <a:t>Cômodos e móveis</a:t>
            </a:r>
          </a:p>
          <a:p>
            <a:pPr defTabSz="457200">
              <a:spcAft>
                <a:spcPts val="600"/>
              </a:spcAft>
            </a:pPr>
            <a:r>
              <a:rPr lang="pt-BR" sz="2800" dirty="0"/>
              <a:t>Auto circunstanciado</a:t>
            </a:r>
          </a:p>
          <a:p>
            <a:pPr defTabSz="457200">
              <a:spcAft>
                <a:spcPts val="600"/>
              </a:spcAft>
            </a:pPr>
            <a:r>
              <a:rPr lang="pt-BR" sz="2800" dirty="0"/>
              <a:t>02 Testemunhas</a:t>
            </a:r>
          </a:p>
          <a:p>
            <a:pPr defTabSz="457200">
              <a:spcAft>
                <a:spcPts val="600"/>
              </a:spcAft>
            </a:pPr>
            <a:r>
              <a:rPr lang="pt-BR" sz="2800" dirty="0"/>
              <a:t>Possibilidade de reforço policial (requisição judicial)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4629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457200"/>
            <a:ext cx="30089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453643"/>
            <a:ext cx="3008947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6" y="457200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B055CAA-2668-4929-8202-DBD35A78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379E62-8F0E-4825-ADB8-A45CDDED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486" y="702156"/>
            <a:ext cx="5987295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2800" dirty="0"/>
              <a:t>ARROMBAMENTO – ART. 846, &amp;1º-4º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F88ED4-721F-4A25-9A68-66C57B1F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457200"/>
            <a:ext cx="30089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5A85F2-11BA-4322-9355-08C0DEC7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6" y="457200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88A0CA-0BDB-4A19-A648-638BE196B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453643"/>
            <a:ext cx="3008947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Espaço Reservado para Conteúdo 5" descr="Casa">
            <a:extLst>
              <a:ext uri="{FF2B5EF4-FFF2-40B4-BE49-F238E27FC236}">
                <a16:creationId xmlns:a16="http://schemas.microsoft.com/office/drawing/2014/main" id="{65D6E1DD-90E4-43B1-A1EB-47E054F250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218" y="2162088"/>
            <a:ext cx="2595608" cy="2595608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184A56C-5CFB-4997-9355-A216E7E40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46486" y="2340864"/>
            <a:ext cx="5987294" cy="40599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457200">
              <a:spcAft>
                <a:spcPts val="600"/>
              </a:spcAft>
            </a:pPr>
            <a:r>
              <a:rPr lang="pt-BR" sz="2800" dirty="0"/>
              <a:t>Lavrar em duplicata (Secretaria e Autoridade Policial)</a:t>
            </a:r>
          </a:p>
          <a:p>
            <a:pPr algn="just" defTabSz="457200">
              <a:spcAft>
                <a:spcPts val="600"/>
              </a:spcAft>
            </a:pPr>
            <a:r>
              <a:rPr lang="pt-BR" sz="2800" dirty="0"/>
              <a:t>Entregar para apurar prática de crimes (desobediência, resistência ou outro)</a:t>
            </a:r>
          </a:p>
          <a:p>
            <a:pPr algn="just" defTabSz="457200">
              <a:spcAft>
                <a:spcPts val="600"/>
              </a:spcAft>
            </a:pPr>
            <a:r>
              <a:rPr lang="pt-BR" sz="2800" dirty="0"/>
              <a:t>Auto de Ocorrência- rol de testemunhas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7035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457200"/>
            <a:ext cx="30089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453643"/>
            <a:ext cx="3008947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6" y="457200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0EF259-B6E4-4834-91E2-7EB3ABC7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913" y="640079"/>
            <a:ext cx="2899537" cy="88392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457200"/>
            <a:r>
              <a:rPr lang="en-US" sz="2000" dirty="0"/>
              <a:t>INVIOLABILIDADE DO DOMICÍLIO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95852815-0E8D-457D-B169-32C52A9A41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7" r="6677" b="-1"/>
          <a:stretch/>
        </p:blipFill>
        <p:spPr>
          <a:xfrm>
            <a:off x="20" y="10"/>
            <a:ext cx="6124365" cy="6857990"/>
          </a:xfrm>
          <a:prstGeom prst="rect">
            <a:avLst/>
          </a:prstGeom>
        </p:spPr>
      </p:pic>
      <p:sp>
        <p:nvSpPr>
          <p:cNvPr id="25" name="Rectangle 18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457200"/>
            <a:ext cx="2852877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09E2A34-237B-404E-A27B-FC799E9C1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0914" y="1390651"/>
            <a:ext cx="2899537" cy="52387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just" defTabSz="457200">
              <a:spcAft>
                <a:spcPts val="600"/>
              </a:spcAft>
              <a:buNone/>
            </a:pPr>
            <a:r>
              <a:rPr lang="pt-BR" sz="1600" dirty="0"/>
              <a:t>O Plenário do Supremo Tribunal Federal (STF) concluiu, na sessão desta quinta-feira (5), o julgamento do Recurso Extraordinário (RE) 603616, com repercussão geral reconhecida, e, por maioria de votos, firmou a tese de que “a entrada forçada em domicílio sem mandado judicial só é lícita, mesmo em período noturno, quando amparada em fundadas razões, devidamente justificadas a posteriori, que indiquem que dentro da casa ocorre situação de flagrante delito, sob pena de responsabilidade disciplinar, civil e penal do agente ou da autoridade e de nulidade dos atos praticados”. </a:t>
            </a:r>
          </a:p>
          <a:p>
            <a:pPr marL="0" indent="0" algn="just" defTabSz="457200">
              <a:spcAft>
                <a:spcPts val="600"/>
              </a:spcAft>
              <a:buNone/>
            </a:pPr>
            <a:r>
              <a:rPr lang="pt-BR" sz="1600" dirty="0"/>
              <a:t>Art. 5º. XI da CF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84124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30D17EE-AF94-47F0-874D-2103C7F13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18" y="586783"/>
            <a:ext cx="8961563" cy="988332"/>
          </a:xfrm>
        </p:spPr>
        <p:txBody>
          <a:bodyPr/>
          <a:lstStyle/>
          <a:p>
            <a:pPr algn="ctr"/>
            <a:r>
              <a:rPr lang="pt-BR" dirty="0"/>
              <a:t>MANDADOS DE PRISÃO – JUSTIÇA CRIMINAL – ART. 293 CPP</a:t>
            </a:r>
            <a:endParaRPr lang="en-US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18B8DDF-C651-4F65-ABF0-E0C4E732FF9D}"/>
              </a:ext>
            </a:extLst>
          </p:cNvPr>
          <p:cNvSpPr/>
          <p:nvPr/>
        </p:nvSpPr>
        <p:spPr>
          <a:xfrm>
            <a:off x="1009650" y="1837968"/>
            <a:ext cx="8001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 293.  Se o executor do mandado verificar, com segurança, que o réu entrou ou se encontra em alguma casa, o morador será intimado a entregá-lo, à vista da ordem de prisão. Se não for obedecido imediatamente, o executor convocará duas testemunhas e, sendo dia, entrará à força na casa, arrombando as portas, se preciso; sendo noite, o executor, depois da intimação ao morador, se não for atendido, fará guardar todas as saídas, tornando a casa incomunicável, e, logo que amanheça, arrombará as portas e efetuará a prisão.</a:t>
            </a:r>
          </a:p>
          <a:p>
            <a:pPr algn="just"/>
            <a:endParaRPr lang="pt-BR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Parágrafo único.  O morador que se recusar a entregar o réu oculto em sua casa será levado à presença da autoridade, para que se proceda contra ele como for de direito.</a:t>
            </a:r>
          </a:p>
        </p:txBody>
      </p:sp>
    </p:spTree>
    <p:extLst>
      <p:ext uri="{BB962C8B-B14F-4D97-AF65-F5344CB8AC3E}">
        <p14:creationId xmlns:p14="http://schemas.microsoft.com/office/powerpoint/2010/main" val="14312591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457200"/>
            <a:ext cx="30089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453643"/>
            <a:ext cx="3008947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6" y="457200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3085764"/>
            <a:ext cx="9180383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52FF1B8-145F-47AA-9F6F-7DA3201AA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FE8A8C-8C1F-40A1-8A45-9D05B0DD8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457200"/>
            <a:ext cx="30089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1EF8C3-8F8A-447D-A5FF-C12426825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6" y="457200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B511BAF-6DC3-420A-8603-96945C66A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453643"/>
            <a:ext cx="3008947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Gráfico 3" descr="Lista DPE">
            <a:extLst>
              <a:ext uri="{FF2B5EF4-FFF2-40B4-BE49-F238E27FC236}">
                <a16:creationId xmlns:a16="http://schemas.microsoft.com/office/drawing/2014/main" id="{265C8E1A-9940-4181-BB4E-0B9521932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443" y="2335612"/>
            <a:ext cx="2480906" cy="248090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C60306D-4E52-44F2-9372-D634B17B8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0566" y="601200"/>
            <a:ext cx="6092625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4FD137-1D32-44E0-BC5E-03CE1C41A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634" y="847725"/>
            <a:ext cx="5523869" cy="5057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 defTabSz="457200"/>
            <a:r>
              <a:rPr lang="pt-BR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QUE O OFICIAL DE JUSTIÇA DEVE REGISTRAR A DATA DA INTIMAÇÃO?</a:t>
            </a:r>
            <a:br>
              <a:rPr lang="pt-BR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 710 STJ - No processo penal, contam-se os prazos da data da intimação, e não da juntada aos autos do mandado ou da carta precatória ou de ordem.</a:t>
            </a:r>
            <a:br>
              <a:rPr 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675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B2ECC-2E51-4B6D-836A-0EB87BB0E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PENHORA POR TERMO NOS AUTOS – art. 845, &amp;1º</a:t>
            </a:r>
            <a:br>
              <a:rPr lang="pt-BR" dirty="0"/>
            </a:br>
            <a:endParaRPr lang="en-US" dirty="0"/>
          </a:p>
        </p:txBody>
      </p:sp>
      <p:graphicFrame>
        <p:nvGraphicFramePr>
          <p:cNvPr id="9" name="Espaço Reservado para Conteúdo 8">
            <a:extLst>
              <a:ext uri="{FF2B5EF4-FFF2-40B4-BE49-F238E27FC236}">
                <a16:creationId xmlns:a16="http://schemas.microsoft.com/office/drawing/2014/main" id="{6D4D964E-84C8-4587-AB57-91D56E9AE69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29485081"/>
              </p:ext>
            </p:extLst>
          </p:nvPr>
        </p:nvGraphicFramePr>
        <p:xfrm>
          <a:off x="471487" y="1409701"/>
          <a:ext cx="9043987" cy="48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51926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457200"/>
            <a:ext cx="30089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453643"/>
            <a:ext cx="3008947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6" y="457200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E86B4E-3B8E-41EE-B94E-5354EADFE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914" y="576072"/>
            <a:ext cx="2899537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/>
            <a:r>
              <a:rPr lang="pt-BR" sz="2800" dirty="0"/>
              <a:t>TIPOS PENAIS</a:t>
            </a:r>
            <a:endParaRPr lang="en-US" sz="2800" dirty="0"/>
          </a:p>
        </p:txBody>
      </p:sp>
      <p:pic>
        <p:nvPicPr>
          <p:cNvPr id="6" name="Espaço Reservado para Conteúdo 5" descr="Uma imagem contendo ao ar livre, chão, grama, árvore&#10;&#10;Descrição gerada automaticamente">
            <a:extLst>
              <a:ext uri="{FF2B5EF4-FFF2-40B4-BE49-F238E27FC236}">
                <a16:creationId xmlns:a16="http://schemas.microsoft.com/office/drawing/2014/main" id="{A9EDFBAB-8711-4CEF-BCE6-D736199EA8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r="23870"/>
          <a:stretch/>
        </p:blipFill>
        <p:spPr>
          <a:xfrm>
            <a:off x="20" y="10"/>
            <a:ext cx="6124365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457200"/>
            <a:ext cx="2852877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A4B6FC2-4637-4BC9-A791-7742ACF6B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0914" y="2340864"/>
            <a:ext cx="2899537" cy="36344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pt-BR" sz="2000" dirty="0"/>
              <a:t>Art. 331 do CP</a:t>
            </a:r>
          </a:p>
          <a:p>
            <a:pPr defTabSz="457200">
              <a:spcAft>
                <a:spcPts val="600"/>
              </a:spcAft>
            </a:pPr>
            <a:r>
              <a:rPr lang="pt-BR" sz="2000" dirty="0"/>
              <a:t>Art. 329 do CP</a:t>
            </a:r>
          </a:p>
          <a:p>
            <a:pPr defTabSz="457200">
              <a:spcAft>
                <a:spcPts val="600"/>
              </a:spcAft>
            </a:pPr>
            <a:r>
              <a:rPr lang="pt-BR" sz="2000" dirty="0"/>
              <a:t>Art. 330 do CP</a:t>
            </a:r>
          </a:p>
          <a:p>
            <a:pPr marL="0" indent="0" defTabSz="457200">
              <a:spcAft>
                <a:spcPts val="600"/>
              </a:spcAft>
              <a:buNone/>
            </a:pPr>
            <a:endParaRPr lang="pt-BR" dirty="0"/>
          </a:p>
          <a:p>
            <a:pPr marL="0" indent="0" algn="just" defTabSz="457200">
              <a:spcAft>
                <a:spcPts val="600"/>
              </a:spcAft>
              <a:buNone/>
            </a:pPr>
            <a:r>
              <a:rPr lang="pt-BR" sz="2400" dirty="0"/>
              <a:t>O Oficial de Justiça prende ou dar ordem de prisão?</a:t>
            </a:r>
          </a:p>
          <a:p>
            <a:pPr marL="0" indent="0" defTabSz="457200">
              <a:spcAft>
                <a:spcPts val="600"/>
              </a:spcAft>
              <a:buNone/>
            </a:pPr>
            <a:endParaRPr lang="pt-BR" dirty="0"/>
          </a:p>
          <a:p>
            <a:pPr defTabSz="457200"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14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2938"/>
            <a:ext cx="9906000" cy="5572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597" y="1037551"/>
            <a:ext cx="3391979" cy="478462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378710-9721-4AE2-95C2-BCF2ADA6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316" y="1547871"/>
            <a:ext cx="2656671" cy="3757266"/>
          </a:xfrm>
        </p:spPr>
        <p:txBody>
          <a:bodyPr anchor="ctr">
            <a:normAutofit/>
          </a:bodyPr>
          <a:lstStyle/>
          <a:p>
            <a:pPr algn="ctr"/>
            <a:r>
              <a:rPr lang="pt-BR" sz="2600" dirty="0">
                <a:solidFill>
                  <a:schemeClr val="bg1"/>
                </a:solidFill>
              </a:rPr>
              <a:t>Art. 154. Incumbe ao oficial de justiça</a:t>
            </a:r>
            <a:br>
              <a:rPr lang="pt-BR" sz="2600" dirty="0"/>
            </a:br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65E971-33A9-4D11-AD96-5E0768973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9173" y="1547871"/>
            <a:ext cx="4962895" cy="3757266"/>
          </a:xfrm>
        </p:spPr>
        <p:txBody>
          <a:bodyPr anchor="ctr"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2275" dirty="0"/>
              <a:t>Fazer pessoalmente citações, prisões, penhoras, arrestos e demais diligências próprias do seu ofício, sempre que possível na presença de 2 (duas) testemunhas, certificando no mandado o ocorrido, com menção ao lugar, ao dia e à hora; </a:t>
            </a:r>
            <a:r>
              <a:rPr lang="pt-BR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5125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0B0FD1-98A3-45C4-AAF6-91809EB05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QUEM REQUISITA A FORÇA POLICIAL? Art. 782, &amp;2º. Do CPC</a:t>
            </a:r>
            <a:endParaRPr lang="en-US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41E177B0-5E36-4E28-92CD-CE0D8A32D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219" y="5260127"/>
            <a:ext cx="8961564" cy="998148"/>
          </a:xfrm>
        </p:spPr>
        <p:txBody>
          <a:bodyPr>
            <a:noAutofit/>
          </a:bodyPr>
          <a:lstStyle/>
          <a:p>
            <a:pPr algn="just"/>
            <a:r>
              <a:rPr lang="pt-BR" sz="2800" dirty="0"/>
              <a:t>§ 2º Sempre que, para efetivar a execução, for necessário o emprego de força policial, o </a:t>
            </a:r>
            <a:r>
              <a:rPr lang="pt-BR" sz="2800" b="1" u="sng" dirty="0"/>
              <a:t>juiz a requisitará</a:t>
            </a:r>
            <a:r>
              <a:rPr lang="pt-BR" sz="2800" dirty="0"/>
              <a:t>.</a:t>
            </a:r>
            <a:endParaRPr lang="en-US" sz="2800" dirty="0"/>
          </a:p>
        </p:txBody>
      </p:sp>
      <p:pic>
        <p:nvPicPr>
          <p:cNvPr id="12" name="Espaço Reservado para Imagem 11" descr="Polícia">
            <a:extLst>
              <a:ext uri="{FF2B5EF4-FFF2-40B4-BE49-F238E27FC236}">
                <a16:creationId xmlns:a16="http://schemas.microsoft.com/office/drawing/2014/main" id="{FAD9AEDF-2151-499F-BB88-A8C1F9BE86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100" b="301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29370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A6DB057-500F-458D-8445-6CCCA0F683ED}"/>
              </a:ext>
            </a:extLst>
          </p:cNvPr>
          <p:cNvSpPr/>
          <p:nvPr/>
        </p:nvSpPr>
        <p:spPr>
          <a:xfrm>
            <a:off x="371475" y="800785"/>
            <a:ext cx="9124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Descrição dos bens que guarnecem a residência e nomeação de depositário </a:t>
            </a:r>
          </a:p>
          <a:p>
            <a:pPr algn="ctr"/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art. 836, &amp; 1º e 2º</a:t>
            </a:r>
            <a:endParaRPr lang="en-US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ADFF90B-2CFA-4EB4-B1A1-B029D34DC564}"/>
              </a:ext>
            </a:extLst>
          </p:cNvPr>
          <p:cNvSpPr/>
          <p:nvPr/>
        </p:nvSpPr>
        <p:spPr>
          <a:xfrm>
            <a:off x="3629025" y="1679139"/>
            <a:ext cx="4953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Quando não for possível encontrar bens penhoráveis, o Oficial de Justiça descreverá na certidão os bens que guarnecem a residência ou estabelecimento, </a:t>
            </a:r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ainda que não exista determinação judicial neste sentido.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Após a elaboração da lista, </a:t>
            </a:r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 Oficial de Justiça deverá nomear o executado ou seu representante legal como depositário provisório dos bens descritos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400" dirty="0"/>
          </a:p>
        </p:txBody>
      </p:sp>
      <p:pic>
        <p:nvPicPr>
          <p:cNvPr id="8" name="Gráfico 7" descr="Lista de verificação">
            <a:extLst>
              <a:ext uri="{FF2B5EF4-FFF2-40B4-BE49-F238E27FC236}">
                <a16:creationId xmlns:a16="http://schemas.microsoft.com/office/drawing/2014/main" id="{128FF641-DA3A-4F0C-B360-BFB77D8DE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588" y="2139196"/>
            <a:ext cx="2152650" cy="2628900"/>
          </a:xfrm>
          <a:prstGeom prst="rect">
            <a:avLst/>
          </a:prstGeom>
        </p:spPr>
      </p:pic>
      <p:sp>
        <p:nvSpPr>
          <p:cNvPr id="9" name="Seta: Entalhada para a Direita 8">
            <a:extLst>
              <a:ext uri="{FF2B5EF4-FFF2-40B4-BE49-F238E27FC236}">
                <a16:creationId xmlns:a16="http://schemas.microsoft.com/office/drawing/2014/main" id="{525ED3ED-2738-44B3-90B3-85565B40D9EA}"/>
              </a:ext>
            </a:extLst>
          </p:cNvPr>
          <p:cNvSpPr/>
          <p:nvPr/>
        </p:nvSpPr>
        <p:spPr>
          <a:xfrm>
            <a:off x="2281238" y="3244096"/>
            <a:ext cx="1152525" cy="4191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40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4CACFD-3F87-4755-B3AC-12201736B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800" dirty="0"/>
              <a:t>PECULIARIDADES JUIZADOS ESPECIAIS</a:t>
            </a:r>
            <a:endParaRPr lang="en-US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597325-8395-468C-9A0F-A94AB40DA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dirty="0"/>
              <a:t>É comum que os mandados sejam para cumprir </a:t>
            </a:r>
            <a:r>
              <a:rPr lang="pt-BR" sz="2400"/>
              <a:t>audiência Una </a:t>
            </a:r>
            <a:r>
              <a:rPr lang="pt-BR" sz="2400" dirty="0"/>
              <a:t>(conciliação e instrução)</a:t>
            </a:r>
          </a:p>
          <a:p>
            <a:pPr algn="just"/>
            <a:r>
              <a:rPr lang="pt-BR" sz="2400" dirty="0"/>
              <a:t>Mas é possível que sejam desmembradas</a:t>
            </a:r>
          </a:p>
          <a:p>
            <a:pPr algn="just"/>
            <a:r>
              <a:rPr lang="pt-BR" sz="2400" dirty="0"/>
              <a:t>Cumprimento – pessoalmente, membro da família, portaria</a:t>
            </a:r>
          </a:p>
          <a:p>
            <a:endParaRPr lang="en-US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8838BDC-5A2D-490E-8940-938E57A0B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Gráfico 5" descr="Espiral">
            <a:extLst>
              <a:ext uri="{FF2B5EF4-FFF2-40B4-BE49-F238E27FC236}">
                <a16:creationId xmlns:a16="http://schemas.microsoft.com/office/drawing/2014/main" id="{8BEC426A-4D42-4E04-A4F0-3BC43F8CB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8374" y="37433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084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4CACFD-3F87-4755-B3AC-12201736B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800" dirty="0"/>
              <a:t>PECULIARIDADES JUIZADOS ESPECIAIS</a:t>
            </a:r>
            <a:endParaRPr lang="en-US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597325-8395-468C-9A0F-A94AB40DA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005" y="666750"/>
            <a:ext cx="5403930" cy="55244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t-BR" sz="2000" dirty="0"/>
          </a:p>
          <a:p>
            <a:pPr algn="just"/>
            <a:endParaRPr lang="pt-BR" sz="2000" b="1" dirty="0"/>
          </a:p>
          <a:p>
            <a:pPr algn="just"/>
            <a:r>
              <a:rPr lang="pt-BR" sz="2000" b="1" dirty="0"/>
              <a:t>CNJ libera </a:t>
            </a:r>
            <a:r>
              <a:rPr lang="pt-BR" sz="2000" b="1" dirty="0" err="1"/>
              <a:t>Whatsapp</a:t>
            </a:r>
            <a:r>
              <a:rPr lang="pt-BR" sz="2000" b="1" dirty="0"/>
              <a:t> em Juizados Especiais para intimação de partes que assim optarem</a:t>
            </a:r>
          </a:p>
          <a:p>
            <a:pPr algn="just"/>
            <a:r>
              <a:rPr lang="pt-BR" sz="2000" dirty="0"/>
              <a:t>Processo: 0003251-94.2016.2.00.0000</a:t>
            </a:r>
          </a:p>
          <a:p>
            <a:pPr algn="just"/>
            <a:r>
              <a:rPr lang="pt-BR" sz="2000" dirty="0"/>
              <a:t>PROCEDIMENTO DE CONTROLE ADMINISTRATIVO. JUIZADO ESPECIAL CÍVEL E CRIMINAL. INTIMAÇÃO DAS PARTES VIA APLICATIVO. REGRAS WHATSAPP ESTABELECIDAS EM PORTARIA. </a:t>
            </a:r>
            <a:r>
              <a:rPr lang="pt-BR" sz="2000" b="1" u="sng" dirty="0"/>
              <a:t>ADESÃO FACULTATIVA</a:t>
            </a:r>
            <a:r>
              <a:rPr lang="pt-BR" sz="2000" dirty="0"/>
              <a:t>. ARTIGO </a:t>
            </a:r>
            <a:r>
              <a:rPr lang="pt-BR" sz="2000" dirty="0">
                <a:hlinkClick r:id="rId2" tooltip="Artigo 19 da Lei nº 9.099 de 20 de Setembro de 1995"/>
              </a:rPr>
              <a:t>19</a:t>
            </a:r>
            <a:r>
              <a:rPr lang="pt-BR" sz="2000" dirty="0"/>
              <a:t> DA LEI N. </a:t>
            </a:r>
            <a:r>
              <a:rPr lang="pt-BR" sz="2000" dirty="0">
                <a:hlinkClick r:id="rId3" tooltip="Lei nº 9.099, de 26 de setembro de 1995."/>
              </a:rPr>
              <a:t>9.099</a:t>
            </a:r>
            <a:r>
              <a:rPr lang="pt-BR" sz="2000" dirty="0"/>
              <a:t>/1995. CRITÉRIOS ORIENTADORES DOS JUIZADOS ESPECIAIS. INFORMALIDADE E </a:t>
            </a:r>
            <a:r>
              <a:rPr lang="pt-BR" sz="2000" b="1" u="sng" dirty="0"/>
              <a:t>CONSENSUALIDADE</a:t>
            </a:r>
            <a:r>
              <a:rPr lang="pt-BR" sz="2000" dirty="0"/>
              <a:t>. PROCEDÊNCIA DO PEDIDO.</a:t>
            </a:r>
          </a:p>
          <a:p>
            <a:pPr algn="just"/>
            <a:endParaRPr lang="pt-BR" b="1" dirty="0"/>
          </a:p>
          <a:p>
            <a:pPr algn="just"/>
            <a:endParaRPr lang="pt-BR" sz="2000" dirty="0"/>
          </a:p>
          <a:p>
            <a:pPr algn="just"/>
            <a:endParaRPr lang="pt-BR" dirty="0"/>
          </a:p>
          <a:p>
            <a:pPr algn="just"/>
            <a:endParaRPr lang="en-US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8838BDC-5A2D-490E-8940-938E57A0B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Gráfico 5" descr="Espiral">
            <a:extLst>
              <a:ext uri="{FF2B5EF4-FFF2-40B4-BE49-F238E27FC236}">
                <a16:creationId xmlns:a16="http://schemas.microsoft.com/office/drawing/2014/main" id="{8BEC426A-4D42-4E04-A4F0-3BC43F8CB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98374" y="37433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488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7A3996-5989-40F1-B0D7-2D0AD6E50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PECULIARIDADES </a:t>
            </a:r>
            <a:br>
              <a:rPr lang="pt-BR" dirty="0"/>
            </a:br>
            <a:r>
              <a:rPr lang="pt-BR" dirty="0"/>
              <a:t>JUIZADOS ESPECIAIS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427574-07AF-4FFF-A8F6-ED97C3618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/>
              <a:t>ENUNCIADO 14 – Os bens que guarnecem a residência do devedor, desde que não essenciais a habitabilidade, são penhoráveis.</a:t>
            </a:r>
          </a:p>
          <a:p>
            <a:pPr algn="just"/>
            <a:r>
              <a:rPr lang="pt-BR" sz="2000" dirty="0"/>
              <a:t>ENUNCIADO 20 – O comparecimento pessoal da parte às audiências é obrigatório. A pessoa jurídica poderá ser representada por preposto.</a:t>
            </a:r>
          </a:p>
          <a:p>
            <a:pPr algn="just"/>
            <a:r>
              <a:rPr lang="pt-BR" sz="2000" dirty="0"/>
              <a:t>ENUNCIADO 41 – A correspondência ou </a:t>
            </a:r>
            <a:r>
              <a:rPr lang="pt-BR" sz="2000" dirty="0" err="1"/>
              <a:t>contra-fé</a:t>
            </a:r>
            <a:r>
              <a:rPr lang="pt-BR" sz="2000" dirty="0"/>
              <a:t> recebida no endereço do advogado é eficaz para efeito de intimação, desde que identificado o seu recebedor (nova redação – XXI Encontro – Vitória/ES).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1859F8C-25D0-42E6-B6F0-D22199610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Gráfico 4" descr="Espiral">
            <a:extLst>
              <a:ext uri="{FF2B5EF4-FFF2-40B4-BE49-F238E27FC236}">
                <a16:creationId xmlns:a16="http://schemas.microsoft.com/office/drawing/2014/main" id="{B8D22D3F-DE5B-4302-A87F-72E54E212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8374" y="37433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118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6BCCCB-6535-4EC2-B992-3F7242050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PECULIARIDADES JUIZADOS ESPECIAIS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B41C52-F1BC-4952-A91D-D4324CB30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/>
              <a:t>ENUNCIADO 43 – Na execução do título judicial definitivo, ainda que não localizado o executado, admite-se a penhora de seus bens, dispensado o arresto. A intimação de penhora observará ao disposto no artigo 19, § 2º, da Lei 9.099/1995</a:t>
            </a:r>
            <a:endParaRPr lang="en-US" sz="2000" dirty="0"/>
          </a:p>
          <a:p>
            <a:pPr algn="just"/>
            <a:r>
              <a:rPr lang="pt-BR" sz="2000" dirty="0"/>
              <a:t>ENUNCIADO 112 – A intimação da penhora e avaliação realizada na pessoa do executado dispensa a intimação do advogado. Sempre que possível o oficial de Justiça deve proceder a intimação do executado no mesmo momento da constrição judicial (art.º 475, § 1º CPC) (XX Encontro – São Paulo/SP).</a:t>
            </a:r>
          </a:p>
          <a:p>
            <a:endParaRPr lang="en-US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5EF1B07-77DC-444C-A35A-85615AD18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Gráfico 4" descr="Espiral">
            <a:extLst>
              <a:ext uri="{FF2B5EF4-FFF2-40B4-BE49-F238E27FC236}">
                <a16:creationId xmlns:a16="http://schemas.microsoft.com/office/drawing/2014/main" id="{149D4B45-C05E-4F9D-9E09-37C322DF0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8374" y="37433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161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6BCCCB-6535-4EC2-B992-3F7242050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PECULIARIDADES JUIZADOS ESPECIAIS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B41C52-F1BC-4952-A91D-D4324CB30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/>
              <a:t>ENUNCIADO 5 – A correspondência ou </a:t>
            </a:r>
            <a:r>
              <a:rPr lang="pt-BR" sz="2400" dirty="0" err="1"/>
              <a:t>contra-fé</a:t>
            </a:r>
            <a:r>
              <a:rPr lang="pt-BR" sz="2400" dirty="0"/>
              <a:t> recebida no endereço da parte é eficaz para efeito de citação, desde que identificado o seu recebedor.</a:t>
            </a:r>
          </a:p>
          <a:p>
            <a:pPr algn="just"/>
            <a:r>
              <a:rPr lang="pt-BR" sz="2400" dirty="0"/>
              <a:t>ENUNCIADO 141 (Substitui o Enunciado 110) – A microempresa e a empresa de pequeno porte, quando autoras, devem ser representadas, inclusive em audiência, pelo empresário individual ou pelo sócio dirigente (XXVIII Encontro – Salvador/BA).</a:t>
            </a:r>
            <a:endParaRPr lang="en-US" sz="240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5EF1B07-77DC-444C-A35A-85615AD18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Gráfico 4" descr="Espiral">
            <a:extLst>
              <a:ext uri="{FF2B5EF4-FFF2-40B4-BE49-F238E27FC236}">
                <a16:creationId xmlns:a16="http://schemas.microsoft.com/office/drawing/2014/main" id="{149D4B45-C05E-4F9D-9E09-37C322DF0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8374" y="37433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065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C48109B5-AB00-4C1A-8196-16B732E25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" y="698570"/>
            <a:ext cx="9115425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Art. 18. 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citação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far-se-á: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        I - por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correspondência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com aviso de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recebimento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mão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própria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;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        II -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tratando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-se de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pessoa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jurídica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firma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individual,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mediante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entrega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encarregado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recepção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que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será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obrigatoriamente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identificado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;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        III -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sendo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necessário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por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oficial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justiça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independentemente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mandado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carta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precatória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        § 1º 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citação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conterá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cópia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pedido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inicial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e hora para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comparecimento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citando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advertência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de que,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não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comparecendo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este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considerar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-se-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ão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verdadeiras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as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alegações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iniciais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será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proferido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julgamento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de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plano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        § 2º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Não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fará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citação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por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edital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        § 3º 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comparecimento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espontâneo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suprirá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falta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nulidade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citação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88700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28FE72A-4FC3-4EFB-9368-90AE08C380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2888646"/>
              </p:ext>
            </p:extLst>
          </p:nvPr>
        </p:nvGraphicFramePr>
        <p:xfrm>
          <a:off x="552450" y="600075"/>
          <a:ext cx="8953500" cy="5743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94993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457200"/>
            <a:ext cx="30089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453643"/>
            <a:ext cx="3008947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6" y="457200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D2B4922-7602-46A0-9EEB-1F737C65F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A8E52D-ED84-435C-9F30-928D32036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18" y="702156"/>
            <a:ext cx="8961563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ART. 154, INC. VI DO CPC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0450C2-785F-4B9A-ADCF-A3081A1CF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457200"/>
            <a:ext cx="30089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16FE08-2FA4-454F-8805-C2B340EE8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6" y="457200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6FD8DB-BEB0-487A-910E-E4D3E89D7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453643"/>
            <a:ext cx="3008947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F0B04F-9887-478F-B1F0-5B28D467D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2180496"/>
            <a:ext cx="3008948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spaço Reservado para Conteúdo 5" descr="Aperto de mão">
            <a:extLst>
              <a:ext uri="{FF2B5EF4-FFF2-40B4-BE49-F238E27FC236}">
                <a16:creationId xmlns:a16="http://schemas.microsoft.com/office/drawing/2014/main" id="{EFE5D8B0-84FA-4738-9E23-A82F022FD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028" y="2969587"/>
            <a:ext cx="2487195" cy="2487195"/>
          </a:xfrm>
          <a:prstGeom prst="rect">
            <a:avLst/>
          </a:prstGeo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F5F7E6C-31FE-403B-8597-00BE20B7A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60576" y="2180496"/>
            <a:ext cx="5773203" cy="40456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457200">
              <a:spcAft>
                <a:spcPts val="600"/>
              </a:spcAft>
              <a:buFont typeface="Wingdings 2" panose="05020102010507070707" pitchFamily="18" charset="2"/>
              <a:buChar char=""/>
            </a:pPr>
            <a:r>
              <a:rPr lang="pt-BR" sz="2400" b="1" dirty="0">
                <a:solidFill>
                  <a:schemeClr val="tx1"/>
                </a:solidFill>
              </a:rPr>
              <a:t>Certificar, em mandado, proposta de autocomposição apresentada por qualquer das partes</a:t>
            </a:r>
            <a:r>
              <a:rPr lang="pt-BR" sz="2400" dirty="0">
                <a:solidFill>
                  <a:schemeClr val="tx1"/>
                </a:solidFill>
              </a:rPr>
              <a:t>, na ocasião de realização de ato de comunicação que lhe couber.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48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2938"/>
            <a:ext cx="9906000" cy="5572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597" y="1037551"/>
            <a:ext cx="3391979" cy="478462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378710-9721-4AE2-95C2-BCF2ADA6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316" y="1547871"/>
            <a:ext cx="2656671" cy="3757266"/>
          </a:xfrm>
        </p:spPr>
        <p:txBody>
          <a:bodyPr anchor="ctr">
            <a:normAutofit/>
          </a:bodyPr>
          <a:lstStyle/>
          <a:p>
            <a:pPr algn="ctr"/>
            <a:r>
              <a:rPr lang="pt-BR" sz="2600" dirty="0">
                <a:solidFill>
                  <a:schemeClr val="bg1"/>
                </a:solidFill>
              </a:rPr>
              <a:t>Art. 154. Incumbe ao oficial de justiça</a:t>
            </a:r>
            <a:br>
              <a:rPr lang="pt-BR" sz="2600" dirty="0"/>
            </a:br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65E971-33A9-4D11-AD96-5E0768973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9173" y="1547871"/>
            <a:ext cx="4962895" cy="3757266"/>
          </a:xfrm>
        </p:spPr>
        <p:txBody>
          <a:bodyPr anchor="ctr">
            <a:normAutofit lnSpcReduction="10000"/>
          </a:bodyPr>
          <a:lstStyle/>
          <a:p>
            <a:endParaRPr lang="pt-BR" sz="2275" dirty="0"/>
          </a:p>
          <a:p>
            <a:r>
              <a:rPr lang="pt-BR" sz="2275" dirty="0"/>
              <a:t>Executar as ordens do juiz a que estiver subordinado; </a:t>
            </a:r>
          </a:p>
          <a:p>
            <a:r>
              <a:rPr lang="pt-BR" sz="2275" dirty="0"/>
              <a:t>Entregar, em cartório, o mandado, logo depois de cumprido;</a:t>
            </a:r>
          </a:p>
          <a:p>
            <a:r>
              <a:rPr lang="pt-BR" sz="2275" dirty="0"/>
              <a:t>Auxiliar o juiz na manutenção da ordem 	</a:t>
            </a:r>
          </a:p>
          <a:p>
            <a:r>
              <a:rPr lang="pt-BR" sz="2275" dirty="0"/>
              <a:t>Efetuar avaliações, quando for o caso 	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571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457200"/>
            <a:ext cx="30089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453643"/>
            <a:ext cx="3008947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6" y="457200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3DCDED7-A4E9-4992-8BB9-35D47FF9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18" y="702156"/>
            <a:ext cx="8961563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/>
            <a:r>
              <a:rPr lang="en-US" sz="2800" dirty="0"/>
              <a:t>COMO PROCEDER PARA REGISTRAR A PROPOSTA DE AUTOCOMPOSIÇÃO?</a:t>
            </a:r>
          </a:p>
        </p:txBody>
      </p:sp>
      <p:pic>
        <p:nvPicPr>
          <p:cNvPr id="13" name="Espaço Reservado para Conteúdo 12">
            <a:extLst>
              <a:ext uri="{FF2B5EF4-FFF2-40B4-BE49-F238E27FC236}">
                <a16:creationId xmlns:a16="http://schemas.microsoft.com/office/drawing/2014/main" id="{AF603B15-3105-424A-8965-7A38F81410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7766" b="-2"/>
          <a:stretch/>
        </p:blipFill>
        <p:spPr>
          <a:xfrm>
            <a:off x="371474" y="2340864"/>
            <a:ext cx="2992438" cy="3634486"/>
          </a:xfrm>
          <a:prstGeom prst="rect">
            <a:avLst/>
          </a:prstGeom>
        </p:spPr>
      </p:pic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92F9A57F-13EA-4C07-A925-C0E71C976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1979" y="2340864"/>
            <a:ext cx="5931801" cy="36344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457200">
              <a:spcAft>
                <a:spcPts val="600"/>
              </a:spcAft>
            </a:pPr>
            <a:r>
              <a:rPr lang="en-US" sz="2800" dirty="0"/>
              <a:t>O que é </a:t>
            </a:r>
            <a:r>
              <a:rPr lang="en-US" sz="2800" dirty="0" err="1"/>
              <a:t>uma</a:t>
            </a:r>
            <a:r>
              <a:rPr lang="en-US" sz="2800" dirty="0"/>
              <a:t> </a:t>
            </a:r>
            <a:r>
              <a:rPr lang="en-US" sz="2800" dirty="0" err="1"/>
              <a:t>proposta</a:t>
            </a:r>
            <a:r>
              <a:rPr lang="en-US" sz="2800" dirty="0"/>
              <a:t> de </a:t>
            </a:r>
            <a:r>
              <a:rPr lang="en-US" sz="2800" dirty="0" err="1"/>
              <a:t>autocomposição</a:t>
            </a:r>
            <a:r>
              <a:rPr lang="en-US" sz="2800" dirty="0"/>
              <a:t>?</a:t>
            </a:r>
          </a:p>
          <a:p>
            <a:pPr algn="just" defTabSz="457200">
              <a:spcAft>
                <a:spcPts val="600"/>
              </a:spcAft>
            </a:pPr>
            <a:r>
              <a:rPr lang="en-US" sz="2800" dirty="0"/>
              <a:t>Por que </a:t>
            </a:r>
            <a:r>
              <a:rPr lang="en-US" sz="2800" dirty="0" err="1"/>
              <a:t>ela</a:t>
            </a:r>
            <a:r>
              <a:rPr lang="en-US" sz="2800" dirty="0"/>
              <a:t> é </a:t>
            </a:r>
            <a:r>
              <a:rPr lang="en-US" sz="2800" dirty="0" err="1"/>
              <a:t>importante</a:t>
            </a:r>
            <a:r>
              <a:rPr lang="en-US" sz="2800" dirty="0"/>
              <a:t>?</a:t>
            </a:r>
          </a:p>
          <a:p>
            <a:pPr algn="just" defTabSz="457200">
              <a:spcAft>
                <a:spcPts val="600"/>
              </a:spcAft>
            </a:pPr>
            <a:r>
              <a:rPr lang="en-US" sz="2800" dirty="0" err="1"/>
              <a:t>Tenho</a:t>
            </a:r>
            <a:r>
              <a:rPr lang="en-US" sz="2800" dirty="0"/>
              <a:t> a </a:t>
            </a:r>
            <a:r>
              <a:rPr lang="en-US" sz="2800" dirty="0" err="1"/>
              <a:t>opção</a:t>
            </a:r>
            <a:r>
              <a:rPr lang="en-US" sz="2800" dirty="0"/>
              <a:t> de </a:t>
            </a:r>
            <a:r>
              <a:rPr lang="en-US" sz="2800" dirty="0" err="1"/>
              <a:t>não</a:t>
            </a:r>
            <a:r>
              <a:rPr lang="en-US" sz="2800" dirty="0"/>
              <a:t> </a:t>
            </a:r>
            <a:r>
              <a:rPr lang="en-US" sz="2800" dirty="0" err="1"/>
              <a:t>fazê</a:t>
            </a:r>
            <a:r>
              <a:rPr lang="en-US" sz="2800" dirty="0"/>
              <a:t>-la?</a:t>
            </a:r>
          </a:p>
          <a:p>
            <a:pPr algn="just" defTabSz="457200">
              <a:spcAft>
                <a:spcPts val="600"/>
              </a:spcAft>
            </a:pPr>
            <a:r>
              <a:rPr lang="en-US" sz="2800" dirty="0" err="1"/>
              <a:t>Isso</a:t>
            </a:r>
            <a:r>
              <a:rPr lang="en-US" sz="2800" dirty="0"/>
              <a:t> é </a:t>
            </a:r>
            <a:r>
              <a:rPr lang="en-US" sz="2800" dirty="0" err="1"/>
              <a:t>papel</a:t>
            </a:r>
            <a:r>
              <a:rPr lang="en-US" sz="2800" dirty="0"/>
              <a:t> do </a:t>
            </a:r>
            <a:r>
              <a:rPr lang="en-US" sz="2800" dirty="0" err="1"/>
              <a:t>Oficial</a:t>
            </a:r>
            <a:r>
              <a:rPr lang="en-US" sz="2800" dirty="0"/>
              <a:t> de </a:t>
            </a:r>
            <a:r>
              <a:rPr lang="en-US" sz="2800" dirty="0" err="1"/>
              <a:t>Justiça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81992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5EAF8-2445-4E01-9FAC-9A1A472B7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err="1"/>
              <a:t>Arts</a:t>
            </a:r>
            <a:r>
              <a:rPr lang="pt-BR" sz="3600" dirty="0"/>
              <a:t>. 144, 146 e 148 do </a:t>
            </a:r>
            <a:r>
              <a:rPr lang="pt-BR" sz="3600" dirty="0" err="1"/>
              <a:t>cpc</a:t>
            </a:r>
            <a:endParaRPr lang="en-US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08B21D-4BA0-41E0-BE5F-63F4D03D72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dirty="0"/>
              <a:t>IMPEDIMENTO</a:t>
            </a:r>
          </a:p>
          <a:p>
            <a:r>
              <a:rPr lang="pt-BR" sz="2400" dirty="0"/>
              <a:t>Parte</a:t>
            </a:r>
          </a:p>
          <a:p>
            <a:r>
              <a:rPr lang="pt-BR" sz="2400" dirty="0"/>
              <a:t>Foi testemunha, parte ou advogado</a:t>
            </a:r>
          </a:p>
          <a:p>
            <a:r>
              <a:rPr lang="pt-BR" sz="2400" dirty="0"/>
              <a:t>Advogado ou a parte for seu cônjuge ou qualquer parente (2º. Grau)</a:t>
            </a:r>
          </a:p>
          <a:p>
            <a:endParaRPr lang="en-US" sz="24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DF6FEB-0928-43D8-BD39-DED7DF2E4F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dirty="0"/>
              <a:t>SUSPEIÇÃO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Amigo íntimo ou inimigo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Credor ou devedor de alguma das partes ou de seu cônjuge ou parente até o 3º. grau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Herdeiro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donatário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Aconselhado</a:t>
            </a:r>
            <a:r>
              <a:rPr lang="en-US" sz="2400" dirty="0"/>
              <a:t> as </a:t>
            </a:r>
            <a:r>
              <a:rPr lang="en-US" sz="2400" dirty="0" err="1"/>
              <a:t>partes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Por motive de </a:t>
            </a:r>
            <a:r>
              <a:rPr lang="en-US" sz="2400" dirty="0" err="1"/>
              <a:t>foro</a:t>
            </a:r>
            <a:r>
              <a:rPr lang="en-US" sz="2400" dirty="0"/>
              <a:t> </a:t>
            </a:r>
            <a:r>
              <a:rPr lang="en-US" sz="2400" dirty="0" err="1"/>
              <a:t>íntimo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03745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 descr="Cabeça com engrenagens">
            <a:extLst>
              <a:ext uri="{FF2B5EF4-FFF2-40B4-BE49-F238E27FC236}">
                <a16:creationId xmlns:a16="http://schemas.microsoft.com/office/drawing/2014/main" id="{B683C96E-DB91-4237-AFD5-999DF0609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5883" y="3209925"/>
            <a:ext cx="2682448" cy="3248025"/>
          </a:xfrm>
          <a:prstGeom prst="rect">
            <a:avLst/>
          </a:prstGeom>
        </p:spPr>
      </p:pic>
      <p:sp>
        <p:nvSpPr>
          <p:cNvPr id="15" name="Balão de Fala: Retângulo com Cantos Arredondados 14">
            <a:extLst>
              <a:ext uri="{FF2B5EF4-FFF2-40B4-BE49-F238E27FC236}">
                <a16:creationId xmlns:a16="http://schemas.microsoft.com/office/drawing/2014/main" id="{FE72C1AF-6B17-4298-A243-DEC8789972BE}"/>
              </a:ext>
            </a:extLst>
          </p:cNvPr>
          <p:cNvSpPr/>
          <p:nvPr/>
        </p:nvSpPr>
        <p:spPr>
          <a:xfrm>
            <a:off x="1009650" y="1095375"/>
            <a:ext cx="2381250" cy="211455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Ser Cordial e Urbano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Balão de Fala: Retângulo com Cantos Arredondados 16">
            <a:extLst>
              <a:ext uri="{FF2B5EF4-FFF2-40B4-BE49-F238E27FC236}">
                <a16:creationId xmlns:a16="http://schemas.microsoft.com/office/drawing/2014/main" id="{2536C3FF-1ABF-428C-BFB6-97EE25F5017D}"/>
              </a:ext>
            </a:extLst>
          </p:cNvPr>
          <p:cNvSpPr/>
          <p:nvPr/>
        </p:nvSpPr>
        <p:spPr>
          <a:xfrm>
            <a:off x="7219950" y="4133850"/>
            <a:ext cx="2381250" cy="211455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Desenvolver trabalho racional e eficaz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Balão de Fala: Retângulo com Cantos Arredondados 17">
            <a:extLst>
              <a:ext uri="{FF2B5EF4-FFF2-40B4-BE49-F238E27FC236}">
                <a16:creationId xmlns:a16="http://schemas.microsoft.com/office/drawing/2014/main" id="{1F2716A1-7E57-44FE-966F-FE0AF840BFBD}"/>
              </a:ext>
            </a:extLst>
          </p:cNvPr>
          <p:cNvSpPr/>
          <p:nvPr/>
        </p:nvSpPr>
        <p:spPr>
          <a:xfrm>
            <a:off x="454240" y="4048125"/>
            <a:ext cx="2381250" cy="211455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tx1"/>
                </a:solidFill>
              </a:rPr>
              <a:t>Espírito de Equipe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Balão de Fala: Retângulo com Cantos Arredondados 18">
            <a:extLst>
              <a:ext uri="{FF2B5EF4-FFF2-40B4-BE49-F238E27FC236}">
                <a16:creationId xmlns:a16="http://schemas.microsoft.com/office/drawing/2014/main" id="{9AA4B821-0E46-4EB2-BA2C-B952A07C2B66}"/>
              </a:ext>
            </a:extLst>
          </p:cNvPr>
          <p:cNvSpPr/>
          <p:nvPr/>
        </p:nvSpPr>
        <p:spPr>
          <a:xfrm>
            <a:off x="3956482" y="657225"/>
            <a:ext cx="2381250" cy="211455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Controle  Emocional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Balão de Fala: Retângulo com Cantos Arredondados 19">
            <a:extLst>
              <a:ext uri="{FF2B5EF4-FFF2-40B4-BE49-F238E27FC236}">
                <a16:creationId xmlns:a16="http://schemas.microsoft.com/office/drawing/2014/main" id="{D5169142-6D29-4F56-8A52-980914A008A1}"/>
              </a:ext>
            </a:extLst>
          </p:cNvPr>
          <p:cNvSpPr/>
          <p:nvPr/>
        </p:nvSpPr>
        <p:spPr>
          <a:xfrm>
            <a:off x="7086600" y="1238250"/>
            <a:ext cx="2381250" cy="211455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Bom senso e disposição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371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 descr="Cabeça com engrenagens">
            <a:extLst>
              <a:ext uri="{FF2B5EF4-FFF2-40B4-BE49-F238E27FC236}">
                <a16:creationId xmlns:a16="http://schemas.microsoft.com/office/drawing/2014/main" id="{B683C96E-DB91-4237-AFD5-999DF0609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5883" y="3133725"/>
            <a:ext cx="2682448" cy="3248025"/>
          </a:xfrm>
          <a:prstGeom prst="rect">
            <a:avLst/>
          </a:prstGeom>
        </p:spPr>
      </p:pic>
      <p:sp>
        <p:nvSpPr>
          <p:cNvPr id="15" name="Balão de Fala: Retângulo com Cantos Arredondados 14">
            <a:extLst>
              <a:ext uri="{FF2B5EF4-FFF2-40B4-BE49-F238E27FC236}">
                <a16:creationId xmlns:a16="http://schemas.microsoft.com/office/drawing/2014/main" id="{FE72C1AF-6B17-4298-A243-DEC8789972BE}"/>
              </a:ext>
            </a:extLst>
          </p:cNvPr>
          <p:cNvSpPr/>
          <p:nvPr/>
        </p:nvSpPr>
        <p:spPr>
          <a:xfrm>
            <a:off x="1009650" y="1095375"/>
            <a:ext cx="2381250" cy="211455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Comportamento social adequado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Balão de Fala: Retângulo com Cantos Arredondados 16">
            <a:extLst>
              <a:ext uri="{FF2B5EF4-FFF2-40B4-BE49-F238E27FC236}">
                <a16:creationId xmlns:a16="http://schemas.microsoft.com/office/drawing/2014/main" id="{2536C3FF-1ABF-428C-BFB6-97EE25F5017D}"/>
              </a:ext>
            </a:extLst>
          </p:cNvPr>
          <p:cNvSpPr/>
          <p:nvPr/>
        </p:nvSpPr>
        <p:spPr>
          <a:xfrm>
            <a:off x="7219950" y="4133850"/>
            <a:ext cx="2381250" cy="211455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Pautar-se na CF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Balão de Fala: Retângulo com Cantos Arredondados 17">
            <a:extLst>
              <a:ext uri="{FF2B5EF4-FFF2-40B4-BE49-F238E27FC236}">
                <a16:creationId xmlns:a16="http://schemas.microsoft.com/office/drawing/2014/main" id="{1F2716A1-7E57-44FE-966F-FE0AF840BFBD}"/>
              </a:ext>
            </a:extLst>
          </p:cNvPr>
          <p:cNvSpPr/>
          <p:nvPr/>
        </p:nvSpPr>
        <p:spPr>
          <a:xfrm>
            <a:off x="424507" y="4010025"/>
            <a:ext cx="2381250" cy="211455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Trajar-se adequadamente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Balão de Fala: Retângulo com Cantos Arredondados 18">
            <a:extLst>
              <a:ext uri="{FF2B5EF4-FFF2-40B4-BE49-F238E27FC236}">
                <a16:creationId xmlns:a16="http://schemas.microsoft.com/office/drawing/2014/main" id="{9AA4B821-0E46-4EB2-BA2C-B952A07C2B66}"/>
              </a:ext>
            </a:extLst>
          </p:cNvPr>
          <p:cNvSpPr/>
          <p:nvPr/>
        </p:nvSpPr>
        <p:spPr>
          <a:xfrm>
            <a:off x="3956482" y="657225"/>
            <a:ext cx="2381250" cy="211455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Evitar assumir compromissos acima de suas possibilidades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Balão de Fala: Retângulo com Cantos Arredondados 19">
            <a:extLst>
              <a:ext uri="{FF2B5EF4-FFF2-40B4-BE49-F238E27FC236}">
                <a16:creationId xmlns:a16="http://schemas.microsoft.com/office/drawing/2014/main" id="{D5169142-6D29-4F56-8A52-980914A008A1}"/>
              </a:ext>
            </a:extLst>
          </p:cNvPr>
          <p:cNvSpPr/>
          <p:nvPr/>
        </p:nvSpPr>
        <p:spPr>
          <a:xfrm>
            <a:off x="7075274" y="981075"/>
            <a:ext cx="2381250" cy="211455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Educação Financeira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597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 descr="Cabeça com engrenagens">
            <a:extLst>
              <a:ext uri="{FF2B5EF4-FFF2-40B4-BE49-F238E27FC236}">
                <a16:creationId xmlns:a16="http://schemas.microsoft.com/office/drawing/2014/main" id="{B683C96E-DB91-4237-AFD5-999DF0609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5883" y="3133725"/>
            <a:ext cx="2682448" cy="3248025"/>
          </a:xfrm>
          <a:prstGeom prst="rect">
            <a:avLst/>
          </a:prstGeom>
        </p:spPr>
      </p:pic>
      <p:sp>
        <p:nvSpPr>
          <p:cNvPr id="19" name="Balão de Fala: Retângulo com Cantos Arredondados 18">
            <a:extLst>
              <a:ext uri="{FF2B5EF4-FFF2-40B4-BE49-F238E27FC236}">
                <a16:creationId xmlns:a16="http://schemas.microsoft.com/office/drawing/2014/main" id="{9AA4B821-0E46-4EB2-BA2C-B952A07C2B66}"/>
              </a:ext>
            </a:extLst>
          </p:cNvPr>
          <p:cNvSpPr/>
          <p:nvPr/>
        </p:nvSpPr>
        <p:spPr>
          <a:xfrm>
            <a:off x="1079932" y="1019175"/>
            <a:ext cx="2381250" cy="211455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Capacitação e Preparo Profissional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Balão de Fala: Retângulo com Cantos Arredondados 19">
            <a:extLst>
              <a:ext uri="{FF2B5EF4-FFF2-40B4-BE49-F238E27FC236}">
                <a16:creationId xmlns:a16="http://schemas.microsoft.com/office/drawing/2014/main" id="{D5169142-6D29-4F56-8A52-980914A008A1}"/>
              </a:ext>
            </a:extLst>
          </p:cNvPr>
          <p:cNvSpPr/>
          <p:nvPr/>
        </p:nvSpPr>
        <p:spPr>
          <a:xfrm>
            <a:off x="7227674" y="4000500"/>
            <a:ext cx="2381250" cy="211455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Bem desempenhar o seu Mister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Balão de Fala: Retângulo com Cantos Arredondados 7">
            <a:extLst>
              <a:ext uri="{FF2B5EF4-FFF2-40B4-BE49-F238E27FC236}">
                <a16:creationId xmlns:a16="http://schemas.microsoft.com/office/drawing/2014/main" id="{765FF634-BD76-430E-B7CD-E020285D51E0}"/>
              </a:ext>
            </a:extLst>
          </p:cNvPr>
          <p:cNvSpPr/>
          <p:nvPr/>
        </p:nvSpPr>
        <p:spPr>
          <a:xfrm>
            <a:off x="7227674" y="1019175"/>
            <a:ext cx="2381250" cy="211455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Executor do Mandado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326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7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457200"/>
            <a:ext cx="30089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453643"/>
            <a:ext cx="3008947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6" y="457200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13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3085764"/>
            <a:ext cx="9180383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8" name="Rectangle 15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17">
            <a:extLst>
              <a:ext uri="{FF2B5EF4-FFF2-40B4-BE49-F238E27FC236}">
                <a16:creationId xmlns:a16="http://schemas.microsoft.com/office/drawing/2014/main" id="{8C2840C6-6494-4E12-A428-2012DA7DD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672" y="457200"/>
            <a:ext cx="4071366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19">
            <a:extLst>
              <a:ext uri="{FF2B5EF4-FFF2-40B4-BE49-F238E27FC236}">
                <a16:creationId xmlns:a16="http://schemas.microsoft.com/office/drawing/2014/main" id="{8CF5084D-B617-4011-8406-A93B6472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911" y="608797"/>
            <a:ext cx="4070127" cy="578176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645C05A-5499-4696-AE2D-435270358AD2}"/>
              </a:ext>
            </a:extLst>
          </p:cNvPr>
          <p:cNvSpPr txBox="1"/>
          <p:nvPr/>
        </p:nvSpPr>
        <p:spPr>
          <a:xfrm>
            <a:off x="454663" y="927332"/>
            <a:ext cx="3997383" cy="4196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DICAS SOBRE GEENCIAMENTO DE TEMPO E CUMPRIMENTO DE TAREFAS</a:t>
            </a:r>
          </a:p>
        </p:txBody>
      </p:sp>
      <p:pic>
        <p:nvPicPr>
          <p:cNvPr id="3" name="Espaço Reservado para Conteúdo 5" descr="Cronômetro">
            <a:extLst>
              <a:ext uri="{FF2B5EF4-FFF2-40B4-BE49-F238E27FC236}">
                <a16:creationId xmlns:a16="http://schemas.microsoft.com/office/drawing/2014/main" id="{754A3871-B28C-4CB9-A82F-B8A114F11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2999" y="1292152"/>
            <a:ext cx="4415057" cy="44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691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457200"/>
            <a:ext cx="30089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453643"/>
            <a:ext cx="3008947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6" y="457200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BB53F82-F191-4EEB-AB7B-F69E634F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5D710A-CE9B-44DA-A0D0-9F0898EED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08" y="687654"/>
            <a:ext cx="8961563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/>
            <a:r>
              <a:rPr lang="en-US" sz="2800" dirty="0"/>
              <a:t>URGÊNCIA E IMPORTÂNCIA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16AA08-3831-473D-B61B-89484A33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457200"/>
            <a:ext cx="30089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31B918-3A1C-46BA-9430-CAD97D9DA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6" y="457200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00935A-2F82-4DC4-A4E1-E12EFB8C2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453643"/>
            <a:ext cx="3008947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D5D599-1CAE-4C92-B5AE-8E51AF6D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2180496"/>
            <a:ext cx="4391269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Espaço Reservado para Conteúdo 9" descr="Ampulheta">
            <a:extLst>
              <a:ext uri="{FF2B5EF4-FFF2-40B4-BE49-F238E27FC236}">
                <a16:creationId xmlns:a16="http://schemas.microsoft.com/office/drawing/2014/main" id="{6C489FA9-4B07-4B11-B114-6DF11F52C3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796" y="2499053"/>
            <a:ext cx="3405393" cy="3405393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862AB5EF-6F4C-4AF3-AD0A-51B785D6A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7841" y="2180496"/>
            <a:ext cx="4285938" cy="4045683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just" defTabSz="457200">
              <a:spcAft>
                <a:spcPts val="600"/>
              </a:spcAft>
            </a:pPr>
            <a:endParaRPr lang="en-US" sz="2000" dirty="0"/>
          </a:p>
          <a:p>
            <a:pPr algn="just" defTabSz="457200">
              <a:spcAft>
                <a:spcPts val="600"/>
              </a:spcAft>
            </a:pPr>
            <a:r>
              <a:rPr lang="en-US" sz="2000" dirty="0" err="1"/>
              <a:t>Estabelecer</a:t>
            </a:r>
            <a:r>
              <a:rPr lang="en-US" sz="2000" dirty="0"/>
              <a:t> o que é </a:t>
            </a:r>
            <a:r>
              <a:rPr lang="en-US" sz="2000" dirty="0" err="1"/>
              <a:t>urgente</a:t>
            </a:r>
            <a:r>
              <a:rPr lang="en-US" sz="2000" dirty="0"/>
              <a:t> e </a:t>
            </a:r>
            <a:r>
              <a:rPr lang="en-US" sz="2000" dirty="0" err="1"/>
              <a:t>importante</a:t>
            </a:r>
            <a:r>
              <a:rPr lang="en-US" sz="2000" dirty="0"/>
              <a:t> e as </a:t>
            </a:r>
            <a:r>
              <a:rPr lang="en-US" sz="2000" dirty="0" err="1"/>
              <a:t>Prioridades</a:t>
            </a:r>
            <a:endParaRPr lang="en-US" sz="2000" dirty="0"/>
          </a:p>
          <a:p>
            <a:pPr algn="just" defTabSz="457200">
              <a:spcAft>
                <a:spcPts val="600"/>
              </a:spcAft>
            </a:pPr>
            <a:r>
              <a:rPr lang="en-US" sz="2000" dirty="0"/>
              <a:t>O que </a:t>
            </a:r>
            <a:r>
              <a:rPr lang="en-US" sz="2000" dirty="0" err="1"/>
              <a:t>fazer</a:t>
            </a:r>
            <a:r>
              <a:rPr lang="en-US" sz="2000" dirty="0"/>
              <a:t> </a:t>
            </a:r>
            <a:r>
              <a:rPr lang="en-US" sz="2000" dirty="0" err="1"/>
              <a:t>quando</a:t>
            </a:r>
            <a:r>
              <a:rPr lang="en-US" sz="2000" dirty="0"/>
              <a:t> </a:t>
            </a:r>
            <a:r>
              <a:rPr lang="en-US" sz="2000" dirty="0" err="1"/>
              <a:t>acessa</a:t>
            </a:r>
            <a:r>
              <a:rPr lang="en-US" sz="2000" dirty="0"/>
              <a:t> o </a:t>
            </a:r>
            <a:r>
              <a:rPr lang="en-US" sz="2000" dirty="0" err="1"/>
              <a:t>sistema</a:t>
            </a:r>
            <a:endParaRPr lang="en-US" sz="2000" dirty="0"/>
          </a:p>
          <a:p>
            <a:pPr algn="just" defTabSz="457200">
              <a:spcAft>
                <a:spcPts val="600"/>
              </a:spcAft>
            </a:pPr>
            <a:r>
              <a:rPr lang="en-US" sz="2000" dirty="0" err="1"/>
              <a:t>Baixar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mandados</a:t>
            </a:r>
            <a:r>
              <a:rPr lang="en-US" sz="2000" dirty="0"/>
              <a:t> e </a:t>
            </a:r>
            <a:r>
              <a:rPr lang="en-US" sz="2000" dirty="0" err="1"/>
              <a:t>identificar</a:t>
            </a:r>
            <a:r>
              <a:rPr lang="en-US" sz="2000" dirty="0"/>
              <a:t> </a:t>
            </a:r>
            <a:r>
              <a:rPr lang="en-US" sz="2000" dirty="0" err="1"/>
              <a:t>quais</a:t>
            </a:r>
            <a:r>
              <a:rPr lang="en-US" sz="2000" dirty="0"/>
              <a:t> as </a:t>
            </a:r>
            <a:r>
              <a:rPr lang="en-US" sz="2000" dirty="0" err="1"/>
              <a:t>diligências</a:t>
            </a:r>
            <a:r>
              <a:rPr lang="en-US" sz="2000" dirty="0"/>
              <a:t>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urgentes</a:t>
            </a:r>
            <a:r>
              <a:rPr lang="en-US" sz="2000" dirty="0"/>
              <a:t> e </a:t>
            </a:r>
            <a:r>
              <a:rPr lang="en-US" sz="2000" dirty="0" err="1"/>
              <a:t>importantes</a:t>
            </a:r>
            <a:r>
              <a:rPr lang="en-US" sz="2000" dirty="0"/>
              <a:t> – </a:t>
            </a:r>
            <a:r>
              <a:rPr lang="en-US" sz="2000" dirty="0" err="1"/>
              <a:t>prazos</a:t>
            </a:r>
            <a:endParaRPr lang="en-US" sz="2000" dirty="0"/>
          </a:p>
          <a:p>
            <a:pPr algn="just" defTabSz="457200">
              <a:spcAft>
                <a:spcPts val="600"/>
              </a:spcAft>
            </a:pPr>
            <a:r>
              <a:rPr lang="en-US" sz="2000" dirty="0" err="1"/>
              <a:t>Acessar</a:t>
            </a:r>
            <a:r>
              <a:rPr lang="en-US" sz="2000" dirty="0"/>
              <a:t> Google Maps</a:t>
            </a:r>
          </a:p>
          <a:p>
            <a:pPr algn="just" defTabSz="457200">
              <a:spcAft>
                <a:spcPts val="600"/>
              </a:spcAft>
            </a:pPr>
            <a:r>
              <a:rPr lang="en-US" sz="2000" dirty="0"/>
              <a:t>Saber se </a:t>
            </a:r>
            <a:r>
              <a:rPr lang="en-US" sz="2000" dirty="0" err="1"/>
              <a:t>há</a:t>
            </a:r>
            <a:r>
              <a:rPr lang="en-US" sz="2000" dirty="0"/>
              <a:t> outros </a:t>
            </a:r>
            <a:r>
              <a:rPr lang="en-US" sz="2000" dirty="0" err="1"/>
              <a:t>mandados</a:t>
            </a:r>
            <a:r>
              <a:rPr lang="en-US" sz="2000" dirty="0"/>
              <a:t> para </a:t>
            </a:r>
            <a:r>
              <a:rPr lang="en-US" sz="2000" dirty="0" err="1"/>
              <a:t>mesma</a:t>
            </a:r>
            <a:r>
              <a:rPr lang="en-US" sz="2000" dirty="0"/>
              <a:t> </a:t>
            </a:r>
            <a:r>
              <a:rPr lang="en-US" sz="2000" dirty="0" err="1"/>
              <a:t>localidade</a:t>
            </a:r>
            <a:endParaRPr lang="en-US" sz="2000" dirty="0"/>
          </a:p>
          <a:p>
            <a:pPr algn="just" defTabSz="457200">
              <a:spcAft>
                <a:spcPts val="600"/>
              </a:spcAft>
            </a:pPr>
            <a:r>
              <a:rPr lang="en-US" sz="2000" dirty="0"/>
              <a:t>Network</a:t>
            </a:r>
          </a:p>
          <a:p>
            <a:pPr defTabSz="457200">
              <a:spcAft>
                <a:spcPts val="600"/>
              </a:spcAft>
            </a:pPr>
            <a:endParaRPr lang="en-US" dirty="0"/>
          </a:p>
          <a:p>
            <a:pPr defTabSz="457200"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171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60C74152-A5B3-438B-8C9B-1003D276BC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3409968"/>
              </p:ext>
            </p:extLst>
          </p:nvPr>
        </p:nvGraphicFramePr>
        <p:xfrm>
          <a:off x="1651000" y="1227666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81451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572" y="480060"/>
            <a:ext cx="9130855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áfico 2" descr="Marketing">
            <a:extLst>
              <a:ext uri="{FF2B5EF4-FFF2-40B4-BE49-F238E27FC236}">
                <a16:creationId xmlns:a16="http://schemas.microsoft.com/office/drawing/2014/main" id="{2857D6E7-6D51-4452-B668-A5A16DFC8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691" y="643467"/>
            <a:ext cx="5571066" cy="5571066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563CB944-3F1E-4DF3-BC18-E6F72DC5FDD5}"/>
              </a:ext>
            </a:extLst>
          </p:cNvPr>
          <p:cNvSpPr/>
          <p:nvPr/>
        </p:nvSpPr>
        <p:spPr>
          <a:xfrm>
            <a:off x="6260876" y="1008698"/>
            <a:ext cx="2854549" cy="3324225"/>
          </a:xfrm>
          <a:prstGeom prst="wedgeEllipseCallout">
            <a:avLst>
              <a:gd name="adj1" fmla="val -80504"/>
              <a:gd name="adj2" fmla="val -10852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tx1"/>
                </a:solidFill>
              </a:rPr>
              <a:t>DICAS SOBRE COMUNICAÇÃO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387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7C7146D-D041-4983-A286-E05818F5794E}"/>
              </a:ext>
            </a:extLst>
          </p:cNvPr>
          <p:cNvGraphicFramePr/>
          <p:nvPr/>
        </p:nvGraphicFramePr>
        <p:xfrm>
          <a:off x="1651000" y="1227667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0009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2938"/>
            <a:ext cx="9906000" cy="5572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597" y="1037551"/>
            <a:ext cx="3391979" cy="478462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378710-9721-4AE2-95C2-BCF2ADA6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316" y="1547871"/>
            <a:ext cx="2656671" cy="3757266"/>
          </a:xfrm>
        </p:spPr>
        <p:txBody>
          <a:bodyPr anchor="ctr">
            <a:normAutofit/>
          </a:bodyPr>
          <a:lstStyle/>
          <a:p>
            <a:pPr algn="ctr"/>
            <a:r>
              <a:rPr lang="pt-BR" sz="2600" dirty="0">
                <a:solidFill>
                  <a:schemeClr val="bg1"/>
                </a:solidFill>
              </a:rPr>
              <a:t>Art. 154. Incumbe ao oficial de justiça</a:t>
            </a:r>
            <a:br>
              <a:rPr lang="pt-BR" sz="2600" dirty="0"/>
            </a:br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65E971-33A9-4D11-AD96-5E0768973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9173" y="1547871"/>
            <a:ext cx="4962895" cy="3757266"/>
          </a:xfrm>
        </p:spPr>
        <p:txBody>
          <a:bodyPr anchor="ctr">
            <a:normAutofit lnSpcReduction="10000"/>
          </a:bodyPr>
          <a:lstStyle/>
          <a:p>
            <a:endParaRPr lang="pt-BR" sz="2275" dirty="0"/>
          </a:p>
          <a:p>
            <a:pPr algn="just"/>
            <a:endParaRPr lang="pt-BR" sz="2600" b="1" dirty="0"/>
          </a:p>
          <a:p>
            <a:pPr algn="just"/>
            <a:r>
              <a:rPr lang="pt-BR" sz="2600" b="1" dirty="0"/>
              <a:t>Certificar, em mandado, proposta de autocomposição apresentada por qualquer das partes, na ocasião de realização de ato de comunicação que lhe couber. </a:t>
            </a:r>
            <a:r>
              <a:rPr lang="pt-BR" dirty="0"/>
              <a:t>	</a:t>
            </a:r>
          </a:p>
          <a:p>
            <a:pPr marL="0" indent="0">
              <a:buNone/>
            </a:pPr>
            <a:endParaRPr lang="pt-BR" sz="2275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730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6470E-A196-4EE9-B1B1-C6AC63826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575" b="1" dirty="0"/>
              <a:t>Observar sem Avaliar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C8C9322F-2E9E-486A-80F4-331CACB01D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3587" y="2016621"/>
            <a:ext cx="3504505" cy="3249061"/>
          </a:xfr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F317155-C56A-4B7E-B1B0-C55DB231F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0983" y="2114280"/>
            <a:ext cx="3815867" cy="3249061"/>
          </a:xfrm>
        </p:spPr>
        <p:txBody>
          <a:bodyPr>
            <a:normAutofit lnSpcReduction="10000"/>
          </a:bodyPr>
          <a:lstStyle/>
          <a:p>
            <a:endParaRPr lang="pt-BR" sz="2925" b="1" dirty="0">
              <a:cs typeface="Arial" panose="020B0604020202020204" pitchFamily="34" charset="0"/>
            </a:endParaRPr>
          </a:p>
          <a:p>
            <a:r>
              <a:rPr lang="pt-BR" sz="2925" b="1" dirty="0">
                <a:cs typeface="Arial" panose="020B0604020202020204" pitchFamily="34" charset="0"/>
              </a:rPr>
              <a:t>Objetividade;</a:t>
            </a:r>
          </a:p>
          <a:p>
            <a:r>
              <a:rPr lang="pt-BR" sz="2925" b="1" dirty="0">
                <a:cs typeface="Arial" panose="020B0604020202020204" pitchFamily="34" charset="0"/>
              </a:rPr>
              <a:t>Ausência de crítica;</a:t>
            </a:r>
          </a:p>
          <a:p>
            <a:r>
              <a:rPr lang="pt-BR" sz="2925" b="1" dirty="0">
                <a:cs typeface="Arial" panose="020B0604020202020204" pitchFamily="34" charset="0"/>
              </a:rPr>
              <a:t>Específicas do momento e contexto</a:t>
            </a:r>
          </a:p>
          <a:p>
            <a:endParaRPr lang="pt-BR" sz="2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391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457200"/>
            <a:ext cx="30089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453643"/>
            <a:ext cx="3008947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6" y="457200"/>
            <a:ext cx="300894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78D036-6DA8-4432-9DB0-FE99F83E4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914" y="702156"/>
            <a:ext cx="2899537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2800"/>
              <a:t>PEDIDO</a:t>
            </a:r>
          </a:p>
        </p:txBody>
      </p:sp>
      <p:pic>
        <p:nvPicPr>
          <p:cNvPr id="6" name="Espaço Reservado para Imagem 5" descr="Uma imagem contendo chão, material de escritório&#10;&#10;Descrição gerada com alta confiança">
            <a:extLst>
              <a:ext uri="{FF2B5EF4-FFF2-40B4-BE49-F238E27FC236}">
                <a16:creationId xmlns:a16="http://schemas.microsoft.com/office/drawing/2014/main" id="{8A5F79CE-F151-46B9-A280-1A3C4C811F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3188" r="27201" b="-1"/>
          <a:stretch/>
        </p:blipFill>
        <p:spPr>
          <a:xfrm>
            <a:off x="20" y="10"/>
            <a:ext cx="6124365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457200"/>
            <a:ext cx="2852877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97B6DF-385C-4117-B890-EDD3ADB7C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0914" y="2340864"/>
            <a:ext cx="2899537" cy="36344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71475" indent="-371475" algn="just" defTabSz="457200">
              <a:spcAft>
                <a:spcPts val="600"/>
              </a:spcAft>
              <a:buFont typeface="Wingdings 2" panose="05020102010507070707" pitchFamily="18" charset="2"/>
              <a:buChar char=""/>
            </a:pPr>
            <a:r>
              <a:rPr lang="en-US" sz="2000" dirty="0" err="1"/>
              <a:t>Linguagem</a:t>
            </a:r>
            <a:r>
              <a:rPr lang="en-US" sz="2000" dirty="0"/>
              <a:t> </a:t>
            </a:r>
            <a:r>
              <a:rPr lang="en-US" sz="2000" dirty="0" err="1"/>
              <a:t>Positiva</a:t>
            </a:r>
            <a:endParaRPr lang="en-US" sz="2000" dirty="0"/>
          </a:p>
          <a:p>
            <a:pPr marL="371475" indent="-371475" algn="just" defTabSz="457200">
              <a:spcAft>
                <a:spcPts val="600"/>
              </a:spcAft>
              <a:buFont typeface="Wingdings 2" panose="05020102010507070707" pitchFamily="18" charset="2"/>
              <a:buChar char=""/>
            </a:pPr>
            <a:r>
              <a:rPr lang="en-US" sz="2000" dirty="0" err="1"/>
              <a:t>Consciente</a:t>
            </a:r>
            <a:r>
              <a:rPr lang="en-US" sz="2000" dirty="0"/>
              <a:t> – </a:t>
            </a:r>
            <a:r>
              <a:rPr lang="en-US" sz="2000" dirty="0" err="1"/>
              <a:t>Clareza</a:t>
            </a:r>
            <a:endParaRPr lang="en-US" sz="2000" dirty="0"/>
          </a:p>
          <a:p>
            <a:pPr marL="371475" indent="-371475" algn="just" defTabSz="457200">
              <a:spcAft>
                <a:spcPts val="600"/>
              </a:spcAft>
              <a:buFont typeface="Wingdings 2" panose="05020102010507070707" pitchFamily="18" charset="2"/>
              <a:buChar char=""/>
            </a:pPr>
            <a:r>
              <a:rPr lang="en-US" sz="2000" dirty="0" err="1"/>
              <a:t>Identificar</a:t>
            </a:r>
            <a:r>
              <a:rPr lang="en-US" sz="2000" dirty="0"/>
              <a:t> </a:t>
            </a:r>
            <a:r>
              <a:rPr lang="en-US" sz="2000" dirty="0" err="1"/>
              <a:t>sentimentos</a:t>
            </a:r>
            <a:r>
              <a:rPr lang="en-US" sz="2000" dirty="0"/>
              <a:t> e </a:t>
            </a:r>
            <a:r>
              <a:rPr lang="en-US" sz="2000" dirty="0" err="1"/>
              <a:t>necessidades</a:t>
            </a:r>
            <a:r>
              <a:rPr lang="en-US" sz="2000" dirty="0"/>
              <a:t> – </a:t>
            </a:r>
            <a:r>
              <a:rPr lang="en-US" sz="2000" dirty="0" err="1"/>
              <a:t>não</a:t>
            </a:r>
            <a:r>
              <a:rPr lang="en-US" sz="2000" dirty="0"/>
              <a:t> </a:t>
            </a:r>
            <a:r>
              <a:rPr lang="en-US" sz="2000" dirty="0" err="1"/>
              <a:t>pode</a:t>
            </a:r>
            <a:r>
              <a:rPr lang="en-US" sz="2000" dirty="0"/>
              <a:t> </a:t>
            </a:r>
            <a:r>
              <a:rPr lang="en-US" sz="2000" dirty="0" err="1"/>
              <a:t>parecer</a:t>
            </a:r>
            <a:r>
              <a:rPr lang="en-US" sz="2000" dirty="0"/>
              <a:t> </a:t>
            </a:r>
            <a:r>
              <a:rPr lang="en-US" sz="2000" dirty="0" err="1"/>
              <a:t>exigência</a:t>
            </a:r>
            <a:endParaRPr lang="en-US" sz="2000" dirty="0"/>
          </a:p>
          <a:p>
            <a:pPr marL="371475" indent="-371475" algn="just" defTabSz="457200">
              <a:spcAft>
                <a:spcPts val="600"/>
              </a:spcAft>
              <a:buFont typeface="Wingdings 2" panose="05020102010507070707" pitchFamily="18" charset="2"/>
              <a:buChar char=""/>
            </a:pPr>
            <a:r>
              <a:rPr lang="en-US" sz="2000" dirty="0" err="1"/>
              <a:t>Parafrasear</a:t>
            </a:r>
            <a:endParaRPr lang="en-US" sz="2000" dirty="0"/>
          </a:p>
          <a:p>
            <a:pPr marL="371475" indent="-371475" algn="just" defTabSz="457200">
              <a:spcAft>
                <a:spcPts val="600"/>
              </a:spcAft>
              <a:buFont typeface="Wingdings 2" panose="05020102010507070707" pitchFamily="18" charset="2"/>
              <a:buChar char=""/>
            </a:pPr>
            <a:r>
              <a:rPr lang="en-US" sz="2000" dirty="0" err="1"/>
              <a:t>Demonstrar</a:t>
            </a:r>
            <a:r>
              <a:rPr lang="en-US" sz="2000" dirty="0"/>
              <a:t> </a:t>
            </a:r>
            <a:r>
              <a:rPr lang="en-US" sz="2000" dirty="0" err="1"/>
              <a:t>empatia</a:t>
            </a:r>
            <a:endParaRPr lang="en-US" sz="2000" dirty="0"/>
          </a:p>
          <a:p>
            <a:pPr marL="371475" indent="-371475" algn="just" defTabSz="457200">
              <a:spcAft>
                <a:spcPts val="600"/>
              </a:spcAft>
              <a:buFont typeface="Wingdings 2" panose="05020102010507070707" pitchFamily="18" charset="2"/>
              <a:buChar char=""/>
            </a:pPr>
            <a:r>
              <a:rPr lang="en-US" sz="2000" dirty="0" err="1"/>
              <a:t>Pedir</a:t>
            </a:r>
            <a:r>
              <a:rPr lang="en-US" sz="2000" dirty="0"/>
              <a:t> </a:t>
            </a:r>
            <a:r>
              <a:rPr lang="en-US" sz="2000" dirty="0" err="1"/>
              <a:t>honestamente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51594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 descr="Clipe de papel">
            <a:extLst>
              <a:ext uri="{FF2B5EF4-FFF2-40B4-BE49-F238E27FC236}">
                <a16:creationId xmlns:a16="http://schemas.microsoft.com/office/drawing/2014/main" id="{76C9C270-2DC1-492C-8ED5-3DD710B25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00575" y="2362200"/>
            <a:ext cx="914400" cy="9144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0742E27-9E26-4C17-A03C-C61AEC65FB54}"/>
              </a:ext>
            </a:extLst>
          </p:cNvPr>
          <p:cNvSpPr txBox="1"/>
          <p:nvPr/>
        </p:nvSpPr>
        <p:spPr>
          <a:xfrm>
            <a:off x="581025" y="4067175"/>
            <a:ext cx="8553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ANEXOS</a:t>
            </a:r>
          </a:p>
          <a:p>
            <a:pPr algn="ctr"/>
            <a:r>
              <a:rPr lang="pt-BR" sz="3600" dirty="0"/>
              <a:t>CERTIDÕES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34296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9B4E396-A0C5-491D-B5FB-2D9A53369824}"/>
              </a:ext>
            </a:extLst>
          </p:cNvPr>
          <p:cNvSpPr/>
          <p:nvPr/>
        </p:nvSpPr>
        <p:spPr>
          <a:xfrm>
            <a:off x="109537" y="461190"/>
            <a:ext cx="979646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NewRomanPSMT"/>
              </a:rPr>
              <a:t>Vara</a:t>
            </a:r>
            <a:r>
              <a:rPr lang="en-US" dirty="0">
                <a:latin typeface="TimesNewRomanPSMT"/>
              </a:rPr>
              <a:t>:_____________________________________</a:t>
            </a:r>
          </a:p>
          <a:p>
            <a:r>
              <a:rPr lang="en-US" dirty="0" err="1">
                <a:latin typeface="TimesNewRomanPSMT"/>
              </a:rPr>
              <a:t>Processo</a:t>
            </a:r>
            <a:r>
              <a:rPr lang="en-US" dirty="0">
                <a:latin typeface="TimesNewRomanPSMT"/>
              </a:rPr>
              <a:t> : nº_______________________________</a:t>
            </a:r>
          </a:p>
          <a:p>
            <a:r>
              <a:rPr lang="en-US" dirty="0" err="1">
                <a:latin typeface="TimesNewRomanPSMT"/>
              </a:rPr>
              <a:t>Mandado</a:t>
            </a:r>
            <a:r>
              <a:rPr lang="en-US" dirty="0">
                <a:latin typeface="TimesNewRomanPSMT"/>
              </a:rPr>
              <a:t>: nº_______________</a:t>
            </a:r>
          </a:p>
          <a:p>
            <a:r>
              <a:rPr lang="en-US" dirty="0">
                <a:latin typeface="TimesNewRomanPSMT"/>
              </a:rPr>
              <a:t>CERTIDÃO NEGATIVA</a:t>
            </a:r>
          </a:p>
          <a:p>
            <a:r>
              <a:rPr lang="en-US" dirty="0">
                <a:latin typeface="TimesNewRomanPSMT"/>
              </a:rPr>
              <a:t>IMPEDIMENTO</a:t>
            </a:r>
          </a:p>
          <a:p>
            <a:r>
              <a:rPr lang="pt-BR" dirty="0">
                <a:latin typeface="TimesNewRomanPSMT"/>
              </a:rPr>
              <a:t>Certifico que, em cumprimento ao mandado do(a) MM. Juiz(a) de Direito da vara supra, dirigi-me à</a:t>
            </a:r>
          </a:p>
          <a:p>
            <a:r>
              <a:rPr lang="pt-BR" dirty="0">
                <a:latin typeface="TimesNewRomanPSMT"/>
              </a:rPr>
              <a:t>Rua/Av./Pç./</a:t>
            </a:r>
            <a:r>
              <a:rPr lang="pt-BR" dirty="0" err="1">
                <a:latin typeface="TimesNewRomanPSMT"/>
              </a:rPr>
              <a:t>Bc</a:t>
            </a:r>
            <a:r>
              <a:rPr lang="pt-BR" dirty="0">
                <a:latin typeface="TimesNewRomanPSMT"/>
              </a:rPr>
              <a:t>. ________________________________________________, nº _________,</a:t>
            </a:r>
          </a:p>
          <a:p>
            <a:r>
              <a:rPr lang="pt-BR" dirty="0">
                <a:latin typeface="TimesNewRomanPSMT"/>
              </a:rPr>
              <a:t>apt./</a:t>
            </a:r>
            <a:r>
              <a:rPr lang="pt-BR" dirty="0" err="1">
                <a:latin typeface="TimesNewRomanPSMT"/>
              </a:rPr>
              <a:t>sl</a:t>
            </a:r>
            <a:r>
              <a:rPr lang="pt-BR" dirty="0">
                <a:latin typeface="TimesNewRomanPSMT"/>
              </a:rPr>
              <a:t>./</a:t>
            </a:r>
            <a:r>
              <a:rPr lang="pt-BR" dirty="0" err="1">
                <a:latin typeface="TimesNewRomanPSMT"/>
              </a:rPr>
              <a:t>lj</a:t>
            </a:r>
            <a:r>
              <a:rPr lang="pt-BR" dirty="0">
                <a:latin typeface="TimesNewRomanPSMT"/>
              </a:rPr>
              <a:t>./andar _________, </a:t>
            </a:r>
            <a:r>
              <a:rPr lang="pt-BR" dirty="0" err="1">
                <a:latin typeface="TimesNewRomanPSMT"/>
              </a:rPr>
              <a:t>bl</a:t>
            </a:r>
            <a:r>
              <a:rPr lang="pt-BR" dirty="0">
                <a:latin typeface="TimesNewRomanPSMT"/>
              </a:rPr>
              <a:t>. _________, Bairro</a:t>
            </a:r>
          </a:p>
          <a:p>
            <a:r>
              <a:rPr lang="pt-BR" dirty="0">
                <a:latin typeface="TimesNewRomanPSMT"/>
              </a:rPr>
              <a:t>___________________________________________, onde às _____ h_____ min, obedecidas as</a:t>
            </a:r>
          </a:p>
          <a:p>
            <a:r>
              <a:rPr lang="pt-BR" dirty="0">
                <a:latin typeface="TimesNewRomanPSMT"/>
              </a:rPr>
              <a:t>formalidades legais, dei ciência à parte, </a:t>
            </a:r>
            <a:r>
              <a:rPr lang="pt-BR" dirty="0" err="1">
                <a:latin typeface="TimesNewRomanPSMT"/>
              </a:rPr>
              <a:t>Sr</a:t>
            </a:r>
            <a:r>
              <a:rPr lang="pt-BR" dirty="0">
                <a:latin typeface="TimesNewRomanPSMT"/>
              </a:rPr>
              <a:t>(a)</a:t>
            </a:r>
          </a:p>
          <a:p>
            <a:r>
              <a:rPr lang="en-US" dirty="0">
                <a:latin typeface="TimesNewRomanPSMT"/>
              </a:rPr>
              <a:t>____________________________________________________________________, de </a:t>
            </a:r>
            <a:r>
              <a:rPr lang="en-US" dirty="0" err="1">
                <a:latin typeface="TimesNewRomanPSMT"/>
              </a:rPr>
              <a:t>todo</a:t>
            </a:r>
            <a:endParaRPr lang="en-US" dirty="0">
              <a:latin typeface="TimesNewRomanPSMT"/>
            </a:endParaRPr>
          </a:p>
          <a:p>
            <a:r>
              <a:rPr lang="pt-BR" dirty="0">
                <a:latin typeface="TimesNewRomanPSMT"/>
              </a:rPr>
              <a:t>conteúdo do referido mandado e da (s) cópias (s) que o integra (m). No entanto, a parte impediu o</a:t>
            </a:r>
          </a:p>
          <a:p>
            <a:r>
              <a:rPr lang="en-US" dirty="0" err="1">
                <a:latin typeface="TimesNewRomanPSMT"/>
              </a:rPr>
              <a:t>cumprimento</a:t>
            </a:r>
            <a:r>
              <a:rPr lang="en-US" dirty="0">
                <a:latin typeface="TimesNewRomanPSMT"/>
              </a:rPr>
              <a:t> da </a:t>
            </a:r>
            <a:r>
              <a:rPr lang="en-US" dirty="0" err="1">
                <a:latin typeface="TimesNewRomanPSMT"/>
              </a:rPr>
              <a:t>ordem</a:t>
            </a:r>
            <a:r>
              <a:rPr lang="en-US" dirty="0">
                <a:latin typeface="TimesNewRomanPSMT"/>
              </a:rPr>
              <a:t> judicial,</a:t>
            </a:r>
          </a:p>
          <a:p>
            <a:r>
              <a:rPr lang="en-US" dirty="0">
                <a:latin typeface="TimesNewRomanPSMT"/>
              </a:rPr>
              <a:t>alegando:__________________________________________________________________________</a:t>
            </a:r>
          </a:p>
          <a:p>
            <a:r>
              <a:rPr lang="en-US" dirty="0">
                <a:latin typeface="TimesNewRomanPSMT"/>
              </a:rPr>
              <a:t>__________________________________________________________________________________</a:t>
            </a:r>
          </a:p>
          <a:p>
            <a:r>
              <a:rPr lang="en-US" dirty="0">
                <a:latin typeface="TimesNewRomanPSMT"/>
              </a:rPr>
              <a:t>__________________________________________________________________________________</a:t>
            </a:r>
          </a:p>
          <a:p>
            <a:r>
              <a:rPr lang="en-US" dirty="0">
                <a:latin typeface="TimesNewRomanPSMT"/>
              </a:rPr>
              <a:t>________________________________________________________________________________. </a:t>
            </a:r>
            <a:r>
              <a:rPr lang="en-US" dirty="0" err="1">
                <a:latin typeface="TimesNewRomanPSMT"/>
              </a:rPr>
              <a:t>Devolvo</a:t>
            </a:r>
            <a:r>
              <a:rPr lang="en-US" dirty="0">
                <a:latin typeface="TimesNewRomanPSMT"/>
              </a:rPr>
              <a:t> o </a:t>
            </a:r>
            <a:r>
              <a:rPr lang="en-US" dirty="0" err="1">
                <a:latin typeface="TimesNewRomanPSMT"/>
              </a:rPr>
              <a:t>mandado</a:t>
            </a:r>
            <a:r>
              <a:rPr lang="en-US" dirty="0">
                <a:latin typeface="TimesNewRomanPSMT"/>
              </a:rPr>
              <a:t> para</a:t>
            </a:r>
          </a:p>
          <a:p>
            <a:r>
              <a:rPr lang="pt-BR" dirty="0">
                <a:latin typeface="TimesNewRomanPSMT"/>
              </a:rPr>
              <a:t>os devidos fins. O referido é verdade. Dou fé. __________________________, _____ de</a:t>
            </a:r>
          </a:p>
          <a:p>
            <a:r>
              <a:rPr lang="pt-BR" dirty="0">
                <a:latin typeface="TimesNewRomanPSMT"/>
              </a:rPr>
              <a:t>_______________, de 20____. O(A) Oficial(a) de Justiça Avaliador(a).</a:t>
            </a:r>
          </a:p>
          <a:p>
            <a:r>
              <a:rPr lang="en-US" dirty="0">
                <a:latin typeface="TimesNewRomanPSMT"/>
              </a:rPr>
              <a:t>Ass.:___________________________________________________________________</a:t>
            </a:r>
          </a:p>
          <a:p>
            <a:r>
              <a:rPr lang="en-US" dirty="0" err="1">
                <a:latin typeface="TimesNewRomanPSMT"/>
              </a:rPr>
              <a:t>Oficial</a:t>
            </a:r>
            <a:r>
              <a:rPr lang="en-US" dirty="0">
                <a:latin typeface="TimesNewRomanPSMT"/>
              </a:rPr>
              <a:t> (a) :______________________________________________________________</a:t>
            </a:r>
          </a:p>
          <a:p>
            <a:r>
              <a:rPr lang="en-US" dirty="0" err="1">
                <a:latin typeface="TimesNewRomanPSMT"/>
              </a:rPr>
              <a:t>Matrícula</a:t>
            </a:r>
            <a:r>
              <a:rPr lang="en-US" dirty="0">
                <a:latin typeface="TimesNewRomanPSMT"/>
              </a:rPr>
              <a:t> :__________________________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802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44DEEBC-8808-4510-B183-0636193C4CD1}"/>
              </a:ext>
            </a:extLst>
          </p:cNvPr>
          <p:cNvSpPr/>
          <p:nvPr/>
        </p:nvSpPr>
        <p:spPr>
          <a:xfrm>
            <a:off x="419099" y="653594"/>
            <a:ext cx="9077325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R="0" algn="just"/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Vara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:_________________________________________ </a:t>
            </a:r>
          </a:p>
          <a:p>
            <a:pPr marR="0" algn="just"/>
            <a:r>
              <a:rPr lang="en-US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Processo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 nº :__________________________________ </a:t>
            </a:r>
          </a:p>
          <a:p>
            <a:pPr marR="0" algn="just"/>
            <a:r>
              <a:rPr lang="en-US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Mandado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 nº :_____________________ </a:t>
            </a:r>
          </a:p>
          <a:p>
            <a:pPr marR="0" algn="ctr"/>
            <a:r>
              <a:rPr lang="pt-BR" sz="1400" b="1" dirty="0">
                <a:solidFill>
                  <a:srgbClr val="000000"/>
                </a:solidFill>
                <a:latin typeface="Tahoma" panose="020B0604030504040204" pitchFamily="34" charset="0"/>
              </a:rPr>
              <a:t>CERTIDÃO DE CONDUÇÃO COERCITIVA DE TESTEMUNHA / PARTE </a:t>
            </a:r>
            <a:endParaRPr lang="pt-BR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R="0" algn="just"/>
            <a:r>
              <a:rPr 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Certifico que, em cumprimento ao mandado de condução coercitiva de (testemunha/parte) retro, dirigi-me à Rua/Av./Pç./</a:t>
            </a:r>
            <a:r>
              <a:rPr lang="pt-BR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Bc</a:t>
            </a:r>
            <a:r>
              <a:rPr 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. _______________________________________________, nº __________, apt./</a:t>
            </a:r>
            <a:r>
              <a:rPr lang="pt-BR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sl</a:t>
            </a:r>
            <a:r>
              <a:rPr 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./</a:t>
            </a:r>
            <a:r>
              <a:rPr lang="pt-BR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lj</a:t>
            </a:r>
            <a:r>
              <a:rPr 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./andar ___________, </a:t>
            </a:r>
            <a:r>
              <a:rPr lang="pt-BR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bl</a:t>
            </a:r>
            <a:r>
              <a:rPr 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. ____, Bairro ________________________________________________, às _____ h ____min, e obedecidas as formalidades legais, INTIMEI a (testemunha/parte), </a:t>
            </a:r>
            <a:r>
              <a:rPr lang="pt-BR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Sr</a:t>
            </a:r>
            <a:r>
              <a:rPr 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(a) _______________________________________________________________________de todos os termos do presente mandado, que lhe li e dei lhe para ler, ficando de tudo bem ciente. A (testemunha/parte) __________________________ a contrafé que lhe ofereci e _________________________ sua assinatura no mandado. Estando regularmente intimada, conduzi até as dependências do Fórum, onde, às ______ h ______ min, entreguei-a ao Escrivão/Serventuário auxiliar na sala de audiência, </a:t>
            </a:r>
            <a:r>
              <a:rPr lang="pt-BR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Sr</a:t>
            </a:r>
            <a:r>
              <a:rPr 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(a).__________________________________________________________________.O referido é verdade. Dou fé. ________________________________, ________de _________________________ de 20 ______. O(A) Oficial(a) de Justiça Avaliador (a). </a:t>
            </a:r>
          </a:p>
          <a:p>
            <a:pPr marR="0" algn="just"/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Ass.: ______________________________________________ </a:t>
            </a:r>
            <a:r>
              <a:rPr lang="en-US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Matrícula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:____________ </a:t>
            </a:r>
            <a:r>
              <a:rPr lang="en-US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Oficial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 (a) :______________________________________________________________ </a:t>
            </a:r>
          </a:p>
          <a:p>
            <a:pPr marR="0" algn="just"/>
            <a:r>
              <a:rPr 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Ass.: ______________________________________________ Matrícula:____________ 2º Oficial (a) :________________________________________________________ </a:t>
            </a:r>
          </a:p>
          <a:p>
            <a:pPr marR="0" algn="just"/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Ass.: __________________________________________________________________ </a:t>
            </a:r>
            <a:r>
              <a:rPr lang="en-US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Testemunha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/</a:t>
            </a:r>
            <a:r>
              <a:rPr lang="en-US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Parte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 :_______________________________________________________ </a:t>
            </a:r>
            <a:r>
              <a:rPr lang="en-US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Identificação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:______________________________ </a:t>
            </a:r>
          </a:p>
          <a:p>
            <a:pPr marR="0" algn="just"/>
            <a:r>
              <a:rPr 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Recebi em _____/_____/_____, às _____ h _____ min, a (testemunha/parte) acima conduzida pelo </a:t>
            </a:r>
            <a:r>
              <a:rPr lang="pt-BR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Sr</a:t>
            </a:r>
            <a:r>
              <a:rPr 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(a). Oficial(a) de Justiça acima nominado(a). </a:t>
            </a:r>
          </a:p>
          <a:p>
            <a:pPr marR="0" algn="just"/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Ass: ____________________________________________ </a:t>
            </a:r>
            <a:r>
              <a:rPr lang="en-US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Matrícula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:___________ </a:t>
            </a:r>
            <a:r>
              <a:rPr lang="en-US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Escrivã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(o): __________________________________________________________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78816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A0CF754-4695-4429-B12D-633BC85D68CC}"/>
              </a:ext>
            </a:extLst>
          </p:cNvPr>
          <p:cNvSpPr/>
          <p:nvPr/>
        </p:nvSpPr>
        <p:spPr>
          <a:xfrm>
            <a:off x="295275" y="493574"/>
            <a:ext cx="916305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R="0" algn="just"/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Vara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: ________________________________ </a:t>
            </a:r>
          </a:p>
          <a:p>
            <a:pPr marR="0" algn="just"/>
            <a:r>
              <a:rPr lang="en-US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Processo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: ____________________________ </a:t>
            </a:r>
          </a:p>
          <a:p>
            <a:pPr marR="0" algn="just"/>
            <a:r>
              <a:rPr lang="en-US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Mandado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: ___________________ </a:t>
            </a:r>
          </a:p>
          <a:p>
            <a:pPr marR="0" algn="just"/>
            <a:endParaRPr lang="en-US" sz="16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R="0" algn="ctr"/>
            <a:r>
              <a:rPr lang="pt-BR" sz="1600" b="1" dirty="0">
                <a:solidFill>
                  <a:srgbClr val="000000"/>
                </a:solidFill>
                <a:latin typeface="Tahoma" panose="020B0604030504040204" pitchFamily="34" charset="0"/>
              </a:rPr>
              <a:t>CERTIDÃO DE CITAÇÃO COM HORA CERTA </a:t>
            </a:r>
          </a:p>
          <a:p>
            <a:pPr marR="0" algn="ctr"/>
            <a:endParaRPr lang="pt-BR" sz="16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R="0" algn="just"/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Certifico que, em cumprimento ao mandado nº _______________, do(a) MM. Juiz(a) de Direito da _____ Vara __________________________________, extraído dos autos da Ação de __________________________________________________________, Processo nº ____________________________________, dirigi-me à Rua/</a:t>
            </a:r>
            <a:r>
              <a:rPr lang="pt-BR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Av</a:t>
            </a:r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/Pç./</a:t>
            </a:r>
            <a:r>
              <a:rPr lang="pt-BR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Bc</a:t>
            </a:r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. ____________________________________________________________, nº_______, </a:t>
            </a:r>
            <a:r>
              <a:rPr lang="pt-BR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apt</a:t>
            </a:r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/</a:t>
            </a:r>
            <a:r>
              <a:rPr lang="pt-BR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sl</a:t>
            </a:r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./</a:t>
            </a:r>
            <a:r>
              <a:rPr lang="pt-BR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lj</a:t>
            </a:r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./andar ___________, </a:t>
            </a:r>
            <a:r>
              <a:rPr lang="pt-BR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bl</a:t>
            </a:r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. ___, Bairro _________________________________, nos dias ____/____, às _____ h min _____, ____/____, às _____ h min _____, e ____/____ às _____</a:t>
            </a:r>
            <a:r>
              <a:rPr lang="pt-BR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h_____min</a:t>
            </a:r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, e, não encontrando o(a) Sr.(a) _________________________________________________________________, obtive a informação de que ________________________________________________ </a:t>
            </a:r>
          </a:p>
          <a:p>
            <a:pPr marR="0" algn="just"/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_____________________________________________________________________ </a:t>
            </a:r>
          </a:p>
          <a:p>
            <a:pPr marR="0" algn="just"/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_____________________________________________________________________ </a:t>
            </a:r>
          </a:p>
          <a:p>
            <a:pPr marR="0" algn="just"/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___________________________.Havendo suspeita de ocultação para obstar a citação, </a:t>
            </a:r>
            <a:r>
              <a:rPr lang="pt-BR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marquei-lhe</a:t>
            </a:r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 hora certa na pessoa do </a:t>
            </a:r>
            <a:r>
              <a:rPr lang="pt-BR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Sr</a:t>
            </a:r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(a)_____________________________________________________________, documento de identificação _________________________, intimando-o (a) de que voltaria no dia ____/____ ,às _____ h _____ min, para efetuá-la. O referido é verdade. Dou fé. __________________________, _____ de __________________ de 20_____. O(A) Oficial(a) de Justiça Avaliador(a). </a:t>
            </a:r>
          </a:p>
          <a:p>
            <a:pPr marR="0" algn="just"/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Ass._______________________________________________________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618539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285A052-C324-4461-98CB-76FFF3C99088}"/>
              </a:ext>
            </a:extLst>
          </p:cNvPr>
          <p:cNvSpPr/>
          <p:nvPr/>
        </p:nvSpPr>
        <p:spPr>
          <a:xfrm>
            <a:off x="357187" y="966401"/>
            <a:ext cx="91916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R="0" algn="ctr"/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ahoma" panose="020B0604030504040204" pitchFamily="34" charset="0"/>
              </a:rPr>
              <a:t>CERTIDÃO DE CITAÇÃO </a:t>
            </a:r>
            <a:endParaRPr lang="en-US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R="0" algn="just"/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</a:rPr>
              <a:t>Certifico que, ainda em cumprimento ao mesmo mandado, dirigi-me à Rua/Av./Pç./</a:t>
            </a:r>
            <a:r>
              <a:rPr lang="pt-BR" dirty="0" err="1">
                <a:solidFill>
                  <a:srgbClr val="000000"/>
                </a:solidFill>
                <a:latin typeface="Tahoma" panose="020B0604030504040204" pitchFamily="34" charset="0"/>
              </a:rPr>
              <a:t>Bc</a:t>
            </a:r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</a:rPr>
              <a:t>. _______________________________________________, nº _______, </a:t>
            </a:r>
            <a:r>
              <a:rPr lang="pt-BR" dirty="0" err="1">
                <a:solidFill>
                  <a:srgbClr val="000000"/>
                </a:solidFill>
                <a:latin typeface="Tahoma" panose="020B0604030504040204" pitchFamily="34" charset="0"/>
              </a:rPr>
              <a:t>apt</a:t>
            </a:r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</a:rPr>
              <a:t>/</a:t>
            </a:r>
            <a:r>
              <a:rPr lang="pt-BR" dirty="0" err="1">
                <a:solidFill>
                  <a:srgbClr val="000000"/>
                </a:solidFill>
                <a:latin typeface="Tahoma" panose="020B0604030504040204" pitchFamily="34" charset="0"/>
              </a:rPr>
              <a:t>sl</a:t>
            </a:r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</a:rPr>
              <a:t>/</a:t>
            </a:r>
            <a:r>
              <a:rPr lang="pt-BR" dirty="0" err="1">
                <a:solidFill>
                  <a:srgbClr val="000000"/>
                </a:solidFill>
                <a:latin typeface="Tahoma" panose="020B0604030504040204" pitchFamily="34" charset="0"/>
              </a:rPr>
              <a:t>lj</a:t>
            </a:r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</a:rPr>
              <a:t>/andar ___________, </a:t>
            </a:r>
            <a:r>
              <a:rPr lang="pt-BR" dirty="0" err="1">
                <a:solidFill>
                  <a:srgbClr val="000000"/>
                </a:solidFill>
                <a:latin typeface="Tahoma" panose="020B0604030504040204" pitchFamily="34" charset="0"/>
              </a:rPr>
              <a:t>bl</a:t>
            </a:r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</a:rPr>
              <a:t>. ____, Bairro _________________________________, no dia e hora designados, ali não encontrando o(a) </a:t>
            </a:r>
            <a:r>
              <a:rPr lang="pt-BR" dirty="0" err="1">
                <a:solidFill>
                  <a:srgbClr val="000000"/>
                </a:solidFill>
                <a:latin typeface="Tahoma" panose="020B0604030504040204" pitchFamily="34" charset="0"/>
              </a:rPr>
              <a:t>Sr</a:t>
            </a:r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</a:rPr>
              <a:t>(a) _____________________________________________________________________ e indagando os motivos de sua ausência, recebi informações de que ____________________________________________________________________________________________________________________________________________________________________________________________________________________, motivo pelo qual efetuei a citação, deixando-lhe de tudo contrafé para lhe ser entregue pelo </a:t>
            </a:r>
            <a:r>
              <a:rPr lang="pt-BR" dirty="0" err="1">
                <a:solidFill>
                  <a:srgbClr val="000000"/>
                </a:solidFill>
                <a:latin typeface="Tahoma" panose="020B0604030504040204" pitchFamily="34" charset="0"/>
              </a:rPr>
              <a:t>Sr</a:t>
            </a:r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</a:rPr>
              <a:t> (a) _____________________________________________________________, que _____________________ a contrafé e ___________________ sua nota de ciente. O referido é verdade. Dou fé. ______________________________, _____ de ______________________ de 20____. O (A) Oficial (a) de Justiça Avaliador (a). </a:t>
            </a:r>
          </a:p>
          <a:p>
            <a:pPr marR="0" algn="just"/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</a:rPr>
              <a:t>Ass.: ________________________________________________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</a:rPr>
              <a:t>Matrícula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</a:rPr>
              <a:t>:__________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</a:rPr>
              <a:t>Oficial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</a:rPr>
              <a:t> (a) : __________________________________________________________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5354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EBA069D-2805-40CE-91F6-731ED4F96D6F}"/>
              </a:ext>
            </a:extLst>
          </p:cNvPr>
          <p:cNvSpPr/>
          <p:nvPr/>
        </p:nvSpPr>
        <p:spPr>
          <a:xfrm>
            <a:off x="400049" y="790574"/>
            <a:ext cx="90963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R="0" algn="ctr"/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Tahoma" panose="020B0604030504040204" pitchFamily="34" charset="0"/>
              </a:rPr>
              <a:t>CERTIDÃO DE CONDUÇÃO COERCITIVA DE TESTEMUNHA/PARTE </a:t>
            </a:r>
            <a:endParaRPr lang="pt-BR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R="0" algn="just"/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</a:rPr>
              <a:t>Certifico que, em cumprimento ao mandado de condução coercitiva de (testemunha/parte) retro, dirigi-me à Rua/Av./Pç./</a:t>
            </a:r>
            <a:r>
              <a:rPr lang="pt-BR" dirty="0" err="1">
                <a:solidFill>
                  <a:srgbClr val="000000"/>
                </a:solidFill>
                <a:latin typeface="Tahoma" panose="020B0604030504040204" pitchFamily="34" charset="0"/>
              </a:rPr>
              <a:t>Bc</a:t>
            </a:r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</a:rPr>
              <a:t>. ________________________________________________, nº __________, apt./</a:t>
            </a:r>
            <a:r>
              <a:rPr lang="pt-BR" dirty="0" err="1">
                <a:solidFill>
                  <a:srgbClr val="000000"/>
                </a:solidFill>
                <a:latin typeface="Tahoma" panose="020B0604030504040204" pitchFamily="34" charset="0"/>
              </a:rPr>
              <a:t>sl</a:t>
            </a:r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</a:rPr>
              <a:t>./</a:t>
            </a:r>
            <a:r>
              <a:rPr lang="pt-BR" dirty="0" err="1">
                <a:solidFill>
                  <a:srgbClr val="000000"/>
                </a:solidFill>
                <a:latin typeface="Tahoma" panose="020B0604030504040204" pitchFamily="34" charset="0"/>
              </a:rPr>
              <a:t>lj</a:t>
            </a:r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</a:rPr>
              <a:t>./andar _________, </a:t>
            </a:r>
            <a:r>
              <a:rPr lang="pt-BR" dirty="0" err="1">
                <a:solidFill>
                  <a:srgbClr val="000000"/>
                </a:solidFill>
                <a:latin typeface="Tahoma" panose="020B0604030504040204" pitchFamily="34" charset="0"/>
              </a:rPr>
              <a:t>bl</a:t>
            </a:r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</a:rPr>
              <a:t>. _____, Bairro _________________________________, onde às _____ h ____ min, obedecidas as formalidades legais, conduzi a (testemunha/parte), </a:t>
            </a:r>
            <a:r>
              <a:rPr lang="pt-BR" dirty="0" err="1">
                <a:solidFill>
                  <a:srgbClr val="000000"/>
                </a:solidFill>
                <a:latin typeface="Tahoma" panose="020B0604030504040204" pitchFamily="34" charset="0"/>
              </a:rPr>
              <a:t>Sr</a:t>
            </a:r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</a:rPr>
              <a:t>(a) _________________________________________________, regularmente intimada, conforme certidão acima, e, às ______ h ______ min, entreguei-a ao Escrivão/Serventuário auxiliar na sala de audiência, </a:t>
            </a:r>
            <a:r>
              <a:rPr lang="pt-BR" dirty="0" err="1">
                <a:solidFill>
                  <a:srgbClr val="000000"/>
                </a:solidFill>
                <a:latin typeface="Tahoma" panose="020B0604030504040204" pitchFamily="34" charset="0"/>
              </a:rPr>
              <a:t>Sr</a:t>
            </a:r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</a:rPr>
              <a:t>(a).__________________________________________________. O referido é verdade. Dou fé. ___________________ , ______ de __________________ de 20 ___. O(A) Oficial(a) de Justiça Avaliador (a). </a:t>
            </a:r>
          </a:p>
          <a:p>
            <a:pPr marR="0" algn="just"/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</a:rPr>
              <a:t>Ass.: ______________________________________________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</a:rPr>
              <a:t>Matrícula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</a:rPr>
              <a:t>: ___________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</a:rPr>
              <a:t>Oficial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</a:rPr>
              <a:t> (a) :__________________________________________________________ </a:t>
            </a:r>
          </a:p>
          <a:p>
            <a:pPr marR="0" algn="just"/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</a:rPr>
              <a:t>Ass.: ____________________________________________ Matrícula: ___________ 2º Oficial (a) :________________________________________________________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018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3D6C0A0-E737-4BFD-AA36-4BF65BBC564B}"/>
              </a:ext>
            </a:extLst>
          </p:cNvPr>
          <p:cNvSpPr/>
          <p:nvPr/>
        </p:nvSpPr>
        <p:spPr>
          <a:xfrm>
            <a:off x="0" y="520780"/>
            <a:ext cx="9906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en-US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Vara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: ____________________________________ </a:t>
            </a:r>
          </a:p>
          <a:p>
            <a:pPr marR="0" algn="just"/>
            <a:r>
              <a:rPr lang="en-US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Processo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 nº : ______________________________ </a:t>
            </a:r>
          </a:p>
          <a:p>
            <a:pPr marR="0" algn="just"/>
            <a:r>
              <a:rPr lang="en-US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Mandado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 nº: _______________ </a:t>
            </a:r>
          </a:p>
          <a:p>
            <a:pPr marR="0" algn="ctr"/>
            <a:r>
              <a:rPr lang="en-US" sz="1600" b="1" dirty="0">
                <a:solidFill>
                  <a:srgbClr val="000000"/>
                </a:solidFill>
                <a:latin typeface="Tahoma" panose="020B0604030504040204" pitchFamily="34" charset="0"/>
              </a:rPr>
              <a:t>CERTIDÃO NEGATIVA </a:t>
            </a:r>
            <a:endParaRPr lang="en-US" sz="16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R="0" algn="just"/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Certifico que, em cumprimento ao mandado retro, dirigi-me à Rua/Av./Pç./</a:t>
            </a:r>
            <a:r>
              <a:rPr lang="pt-BR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Bc</a:t>
            </a:r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. ______________________________________________________________________, nº _______, apt./</a:t>
            </a:r>
            <a:r>
              <a:rPr lang="pt-BR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sl</a:t>
            </a:r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./</a:t>
            </a:r>
            <a:r>
              <a:rPr lang="pt-BR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lj</a:t>
            </a:r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./andar _________, </a:t>
            </a:r>
            <a:r>
              <a:rPr lang="pt-BR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bl</a:t>
            </a:r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. ____, Bairro ____________________________________, nos dias _____/____/_____ às _____ h _____ min e _____/_____/_____, às _____ h _____ min, e deixei de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Devolvo o mandado para os devidos fins. O referido é verdade. Dou fé. ____________________________, _____ de __________________de 20____. </a:t>
            </a:r>
          </a:p>
          <a:p>
            <a:pPr marR="0" algn="just"/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O(A) Oficial(a) de Justiça Avaliador(a). </a:t>
            </a:r>
          </a:p>
          <a:p>
            <a:pPr marR="0" algn="just"/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Ass.: __________________________________________________________________ </a:t>
            </a:r>
            <a:r>
              <a:rPr lang="en-US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Oficial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 (a): ______________________________________________________________ </a:t>
            </a:r>
            <a:r>
              <a:rPr lang="en-US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Matrícula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 : ____________________________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617909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16C16FF-4373-4439-9C6C-4FEDFD07EB4D}"/>
              </a:ext>
            </a:extLst>
          </p:cNvPr>
          <p:cNvSpPr/>
          <p:nvPr/>
        </p:nvSpPr>
        <p:spPr>
          <a:xfrm>
            <a:off x="1" y="533191"/>
            <a:ext cx="9906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ahoma" panose="020B0604030504040204" pitchFamily="34" charset="0"/>
              </a:rPr>
              <a:t>Vara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</a:rPr>
              <a:t>: __________________________________ </a:t>
            </a:r>
          </a:p>
          <a:p>
            <a:pPr marR="0" algn="just"/>
            <a:r>
              <a:rPr lang="en-US" sz="1200" dirty="0" err="1">
                <a:solidFill>
                  <a:srgbClr val="000000"/>
                </a:solidFill>
                <a:latin typeface="Tahoma" panose="020B0604030504040204" pitchFamily="34" charset="0"/>
              </a:rPr>
              <a:t>Processo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</a:rPr>
              <a:t>: _______________________________ </a:t>
            </a:r>
          </a:p>
          <a:p>
            <a:pPr marR="0" algn="just"/>
            <a:r>
              <a:rPr lang="en-US" sz="1200" dirty="0" err="1">
                <a:solidFill>
                  <a:srgbClr val="000000"/>
                </a:solidFill>
                <a:latin typeface="Tahoma" panose="020B0604030504040204" pitchFamily="34" charset="0"/>
              </a:rPr>
              <a:t>Acusado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</a:rPr>
              <a:t> : ______________________________________________________________ </a:t>
            </a:r>
          </a:p>
          <a:p>
            <a:pPr marR="0" algn="just"/>
            <a:r>
              <a:rPr lang="en-US" sz="1200" dirty="0" err="1">
                <a:solidFill>
                  <a:srgbClr val="000000"/>
                </a:solidFill>
                <a:latin typeface="Tahoma" panose="020B0604030504040204" pitchFamily="34" charset="0"/>
              </a:rPr>
              <a:t>Vítima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</a:rPr>
              <a:t>: ________________________________________________________________ </a:t>
            </a:r>
          </a:p>
          <a:p>
            <a:pPr marR="0" algn="just"/>
            <a:r>
              <a:rPr lang="en-US" sz="1200" dirty="0" err="1">
                <a:solidFill>
                  <a:srgbClr val="000000"/>
                </a:solidFill>
                <a:latin typeface="Tahoma" panose="020B0604030504040204" pitchFamily="34" charset="0"/>
              </a:rPr>
              <a:t>Imputação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</a:rPr>
              <a:t>: _____________________________________________________________ </a:t>
            </a:r>
          </a:p>
          <a:p>
            <a:pPr marR="0" algn="just"/>
            <a:r>
              <a:rPr lang="en-US" sz="1200" dirty="0" err="1">
                <a:solidFill>
                  <a:srgbClr val="000000"/>
                </a:solidFill>
                <a:latin typeface="Tahoma" panose="020B0604030504040204" pitchFamily="34" charset="0"/>
              </a:rPr>
              <a:t>Unidade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</a:rPr>
              <a:t> Prisional:________________________________________________________ </a:t>
            </a:r>
          </a:p>
          <a:p>
            <a:pPr marR="0" algn="ctr"/>
            <a:r>
              <a:rPr lang="pt-BR" sz="1200" b="1" dirty="0">
                <a:solidFill>
                  <a:srgbClr val="000000"/>
                </a:solidFill>
                <a:latin typeface="Tahoma" panose="020B0604030504040204" pitchFamily="34" charset="0"/>
              </a:rPr>
              <a:t>CERTIDÃO NEGATIVA DE CUMPRIMENTO DE MANDADO </a:t>
            </a:r>
            <a:endParaRPr lang="pt-BR" sz="12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R="0" algn="ctr"/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Tahoma" panose="020B0604030504040204" pitchFamily="34" charset="0"/>
              </a:rPr>
              <a:t>réu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ahoma" panose="020B0604030504040204" pitchFamily="34" charset="0"/>
              </a:rPr>
              <a:t>preso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</a:rPr>
              <a:t>) </a:t>
            </a:r>
          </a:p>
          <a:p>
            <a:pPr marR="0" algn="just"/>
            <a:r>
              <a:rPr lang="pt-BR" sz="1200" dirty="0">
                <a:solidFill>
                  <a:srgbClr val="000000"/>
                </a:solidFill>
                <a:latin typeface="Tahoma" panose="020B0604030504040204" pitchFamily="34" charset="0"/>
              </a:rPr>
              <a:t>Certifico que me dirigi à Unidade Prisional supra e deixei de cumprir o determinado, uma vez que, em contato com o réu e/ou com o responsável pelo estabelecimento prisional, Sr. (a) _________________________________________________________________, verifiquei que: </a:t>
            </a:r>
          </a:p>
          <a:p>
            <a:pPr marR="0" algn="just"/>
            <a:r>
              <a:rPr lang="pt-BR" sz="1200" dirty="0">
                <a:solidFill>
                  <a:srgbClr val="000000"/>
                </a:solidFill>
                <a:latin typeface="Tahoma" panose="020B0604030504040204" pitchFamily="34" charset="0"/>
              </a:rPr>
              <a:t>􀀀___________O acusado foi transferido para a Unidade/delegacia/ou em tratamento: __________________________________, localizada à Rua/ Av./Pç./</a:t>
            </a:r>
            <a:r>
              <a:rPr lang="pt-BR" sz="1200" dirty="0" err="1">
                <a:solidFill>
                  <a:srgbClr val="000000"/>
                </a:solidFill>
                <a:latin typeface="Tahoma" panose="020B0604030504040204" pitchFamily="34" charset="0"/>
              </a:rPr>
              <a:t>Bc</a:t>
            </a:r>
            <a:r>
              <a:rPr lang="pt-BR" sz="1200" dirty="0">
                <a:solidFill>
                  <a:srgbClr val="000000"/>
                </a:solidFill>
                <a:latin typeface="Tahoma" panose="020B0604030504040204" pitchFamily="34" charset="0"/>
              </a:rPr>
              <a:t>. ___________________________________________________, nº __________, Bairro ______________________________, Comarca de ________________________, Estado de ________________________ em ____/____/____; </a:t>
            </a:r>
          </a:p>
          <a:p>
            <a:pPr marR="0" algn="just"/>
            <a:r>
              <a:rPr lang="pt-BR" sz="1200" dirty="0">
                <a:solidFill>
                  <a:srgbClr val="000000"/>
                </a:solidFill>
                <a:latin typeface="Tahoma" panose="020B0604030504040204" pitchFamily="34" charset="0"/>
              </a:rPr>
              <a:t>􀀀__________O acusado está foragido daquele estabelecimento desde ______/______/______; </a:t>
            </a:r>
          </a:p>
          <a:p>
            <a:pPr marR="0" algn="just"/>
            <a:r>
              <a:rPr lang="pt-BR" sz="1200" dirty="0">
                <a:solidFill>
                  <a:srgbClr val="000000"/>
                </a:solidFill>
                <a:latin typeface="Tahoma" panose="020B0604030504040204" pitchFamily="34" charset="0"/>
              </a:rPr>
              <a:t>􀀀__________O responsável pelo estabelecimento prisional não aceitou o fax com declaração _________________________ de não impedimento enviado pelo SETARIN; </a:t>
            </a:r>
          </a:p>
          <a:p>
            <a:pPr marR="0" algn="just"/>
            <a:r>
              <a:rPr lang="pt-BR" sz="1200" dirty="0">
                <a:solidFill>
                  <a:srgbClr val="000000"/>
                </a:solidFill>
                <a:latin typeface="Tahoma" panose="020B0604030504040204" pitchFamily="34" charset="0"/>
              </a:rPr>
              <a:t>􀀀__________O acusado se encontra em liberdade pelo fato de ____________________________________________________________________ ; </a:t>
            </a:r>
          </a:p>
          <a:p>
            <a:pPr marR="0" algn="just"/>
            <a:r>
              <a:rPr lang="pt-BR" sz="1200" dirty="0">
                <a:solidFill>
                  <a:srgbClr val="000000"/>
                </a:solidFill>
                <a:latin typeface="Tahoma" panose="020B0604030504040204" pitchFamily="34" charset="0"/>
              </a:rPr>
              <a:t>􀀀__________O acusado faleceu em ____/____/____, conforme dados da certidão de óbito __________________________________________________________________; </a:t>
            </a:r>
          </a:p>
          <a:p>
            <a:pPr marR="0" algn="just"/>
            <a:r>
              <a:rPr lang="pt-BR" sz="1200" dirty="0">
                <a:solidFill>
                  <a:srgbClr val="000000"/>
                </a:solidFill>
                <a:latin typeface="Tahoma" panose="020B0604030504040204" pitchFamily="34" charset="0"/>
              </a:rPr>
              <a:t>􀀀__________Não consta registro de passagem deste preso naquela Unidade Prisional; </a:t>
            </a:r>
          </a:p>
          <a:p>
            <a:pPr marR="0" algn="just"/>
            <a:r>
              <a:rPr lang="pt-BR" sz="1200" dirty="0">
                <a:solidFill>
                  <a:srgbClr val="000000"/>
                </a:solidFill>
                <a:latin typeface="Tahoma" panose="020B0604030504040204" pitchFamily="34" charset="0"/>
              </a:rPr>
              <a:t>􀀀__________O nome do réu constante no mandado não confere com aquele registrado pela Unidade Prisional em questão; </a:t>
            </a:r>
          </a:p>
          <a:p>
            <a:pPr marR="0" algn="just"/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</a:rPr>
              <a:t>􀀀__________</a:t>
            </a:r>
            <a:r>
              <a:rPr lang="en-US" sz="1200" dirty="0" err="1">
                <a:solidFill>
                  <a:srgbClr val="000000"/>
                </a:solidFill>
                <a:latin typeface="Tahoma" panose="020B0604030504040204" pitchFamily="34" charset="0"/>
              </a:rPr>
              <a:t>Há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ahoma" panose="020B0604030504040204" pitchFamily="34" charset="0"/>
              </a:rPr>
              <a:t>divergência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</a:rPr>
              <a:t> ______________________________________________________ </a:t>
            </a:r>
          </a:p>
          <a:p>
            <a:pPr marR="0" algn="just"/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</a:rPr>
              <a:t>____________________________________________________________________________ </a:t>
            </a:r>
          </a:p>
          <a:p>
            <a:pPr marR="0" algn="just"/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</a:rPr>
              <a:t>____________________________________________________________________________ </a:t>
            </a:r>
          </a:p>
          <a:p>
            <a:pPr marR="0" algn="just"/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</a:rPr>
              <a:t>____________________________________________________________________________. </a:t>
            </a:r>
          </a:p>
          <a:p>
            <a:pPr marR="0" algn="just"/>
            <a:r>
              <a:rPr lang="pt-BR" sz="1200" dirty="0">
                <a:solidFill>
                  <a:srgbClr val="000000"/>
                </a:solidFill>
                <a:latin typeface="Tahoma" panose="020B0604030504040204" pitchFamily="34" charset="0"/>
              </a:rPr>
              <a:t>O(A) Oficial(a) deverá marcar a opção corresponde ao resultado da diligência e rubricar no espaço ao lado. O referido é verdade. Dou fé. _____________________________, ______ de ______________________de 20____. O(A) Oficial(a) de Justiça Avaliador(a). </a:t>
            </a:r>
          </a:p>
          <a:p>
            <a:pPr marR="0" algn="just"/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</a:rPr>
              <a:t>Ass : _____________________________________________ </a:t>
            </a:r>
            <a:r>
              <a:rPr lang="en-US" sz="1200" dirty="0" err="1">
                <a:solidFill>
                  <a:srgbClr val="000000"/>
                </a:solidFill>
                <a:latin typeface="Tahoma" panose="020B0604030504040204" pitchFamily="34" charset="0"/>
              </a:rPr>
              <a:t>Matrícula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</a:rPr>
              <a:t>:_____________ </a:t>
            </a:r>
          </a:p>
          <a:p>
            <a:pPr marR="0" algn="just"/>
            <a:r>
              <a:rPr lang="en-US" sz="1200" dirty="0" err="1">
                <a:solidFill>
                  <a:srgbClr val="000000"/>
                </a:solidFill>
                <a:latin typeface="Tahoma" panose="020B0604030504040204" pitchFamily="34" charset="0"/>
              </a:rPr>
              <a:t>Oficial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</a:rPr>
              <a:t> (a): _______________________________________________________________ </a:t>
            </a:r>
          </a:p>
          <a:p>
            <a:pPr marR="0" algn="just"/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</a:rPr>
              <a:t>Ass: _____________________________________________ </a:t>
            </a:r>
            <a:r>
              <a:rPr lang="en-US" sz="1200" dirty="0" err="1">
                <a:solidFill>
                  <a:srgbClr val="000000"/>
                </a:solidFill>
                <a:latin typeface="Tahoma" panose="020B0604030504040204" pitchFamily="34" charset="0"/>
              </a:rPr>
              <a:t>Identificação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</a:rPr>
              <a:t>:____________ </a:t>
            </a:r>
          </a:p>
          <a:p>
            <a:pPr marR="0" algn="just"/>
            <a:r>
              <a:rPr lang="pt-BR" sz="1200" dirty="0">
                <a:solidFill>
                  <a:srgbClr val="000000"/>
                </a:solidFill>
                <a:latin typeface="Tahoma" panose="020B0604030504040204" pitchFamily="34" charset="0"/>
              </a:rPr>
              <a:t>Resp. pela delegacia/unidade prisional: _________________________________________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60560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4EE91D-37F3-404D-909E-667FF9AD3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914" y="702156"/>
            <a:ext cx="2899537" cy="118872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Limites da diligência do oficial de justiça</a:t>
            </a:r>
            <a:endParaRPr lang="en-US" dirty="0"/>
          </a:p>
        </p:txBody>
      </p:sp>
      <p:pic>
        <p:nvPicPr>
          <p:cNvPr id="5" name="Espaço Reservado para Conteúdo 4" descr="Uma imagem contendo mantendo, mulher, tênis, pessoa&#10;&#10;Descrição gerada automaticamente">
            <a:extLst>
              <a:ext uri="{FF2B5EF4-FFF2-40B4-BE49-F238E27FC236}">
                <a16:creationId xmlns:a16="http://schemas.microsoft.com/office/drawing/2014/main" id="{219934E8-A7A6-4D39-A326-26C31A626E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r="4358"/>
          <a:stretch/>
        </p:blipFill>
        <p:spPr>
          <a:xfrm>
            <a:off x="20" y="10"/>
            <a:ext cx="6124365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457200"/>
            <a:ext cx="2852877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2DB7543-5592-452C-AAF7-94585BA40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0914" y="2340864"/>
            <a:ext cx="2899537" cy="3634486"/>
          </a:xfrm>
        </p:spPr>
        <p:txBody>
          <a:bodyPr>
            <a:normAutofit/>
          </a:bodyPr>
          <a:lstStyle/>
          <a:p>
            <a:r>
              <a:rPr lang="pt-BR" sz="3200" dirty="0" err="1"/>
              <a:t>Arts</a:t>
            </a:r>
            <a:r>
              <a:rPr lang="pt-BR" sz="3200" dirty="0"/>
              <a:t>. 319, &amp; 1º. CPC</a:t>
            </a:r>
          </a:p>
          <a:p>
            <a:r>
              <a:rPr lang="pt-BR" sz="3200" dirty="0"/>
              <a:t>256,&amp;3º. CPC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37011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A8CA85E-3EAC-4D31-9CFD-8D57F75B8E9C}"/>
              </a:ext>
            </a:extLst>
          </p:cNvPr>
          <p:cNvSpPr/>
          <p:nvPr/>
        </p:nvSpPr>
        <p:spPr>
          <a:xfrm>
            <a:off x="438149" y="481638"/>
            <a:ext cx="907732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R="0" algn="just"/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Vara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: _____________________________________ </a:t>
            </a:r>
          </a:p>
          <a:p>
            <a:pPr marR="0" algn="just"/>
            <a:r>
              <a:rPr lang="en-US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Processo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 nº : _______________________________ </a:t>
            </a:r>
          </a:p>
          <a:p>
            <a:pPr marR="0" algn="just"/>
            <a:r>
              <a:rPr lang="en-US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Mandado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 nº : _____________ </a:t>
            </a:r>
          </a:p>
          <a:p>
            <a:pPr marR="0" algn="ctr"/>
            <a:r>
              <a:rPr lang="pt-BR" sz="1400" b="1" dirty="0">
                <a:solidFill>
                  <a:srgbClr val="000000"/>
                </a:solidFill>
                <a:latin typeface="Tahoma" panose="020B0604030504040204" pitchFamily="34" charset="0"/>
              </a:rPr>
              <a:t>CERTIDÃO NEGATIVA DE CITAÇÃO/ INTIMAÇÃO INTERDITANDO, LOUCO, DOENTE E INCAPAZ </a:t>
            </a:r>
            <a:endParaRPr lang="pt-BR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R="0" algn="just"/>
            <a:r>
              <a:rPr 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Certifico que, em cumprimento ao mandado retro, dirigi-me à Rua/Av./Pç./</a:t>
            </a:r>
            <a:r>
              <a:rPr lang="pt-BR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Bc</a:t>
            </a:r>
            <a:r>
              <a:rPr 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 _____________________________________________________________________, nº __________, apt./</a:t>
            </a:r>
            <a:r>
              <a:rPr lang="pt-BR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sl</a:t>
            </a:r>
            <a:r>
              <a:rPr 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./</a:t>
            </a:r>
            <a:r>
              <a:rPr lang="pt-BR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lj</a:t>
            </a:r>
            <a:r>
              <a:rPr 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./andar _________, </a:t>
            </a:r>
            <a:r>
              <a:rPr lang="pt-BR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bl</a:t>
            </a:r>
            <a:r>
              <a:rPr 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. ______, Bairro ____________________________________________, nos dias _____/_____/_____ às ____ h ____ min, e ____/____/_____ às _____ h_____ min, e deixei de ____________________________ e _________________________ o Sr.(a) ______________________________________________________________________, porque no momento da diligência, salvo melhor juízo,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.Devolvo o mandado para os devidos fins. O referido é verdade. Dou fé. ____________________________ ,______ de _____________________de 20 ___. O(A) Oficial(a) de Justiça Avaliador(a). </a:t>
            </a:r>
          </a:p>
          <a:p>
            <a:pPr marR="0" algn="just"/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Ass: _______________________________________________________________ </a:t>
            </a:r>
            <a:r>
              <a:rPr lang="en-US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Oficial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 (a) : _____________________________________________________________ </a:t>
            </a:r>
            <a:r>
              <a:rPr lang="en-US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Matrícula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 : _____________________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03640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24603D8-C93F-4F5F-A52E-F58904112A3D}"/>
              </a:ext>
            </a:extLst>
          </p:cNvPr>
          <p:cNvSpPr/>
          <p:nvPr/>
        </p:nvSpPr>
        <p:spPr>
          <a:xfrm>
            <a:off x="385762" y="529263"/>
            <a:ext cx="913447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R="0" algn="ctr"/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Tahoma" panose="020B0604030504040204" pitchFamily="34" charset="0"/>
              </a:rPr>
              <a:t>CERTIDÃO NEGATIVA DE PENHORA </a:t>
            </a:r>
            <a:endParaRPr lang="en-US" sz="16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R="0" algn="just"/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Certifico que, em cumprimento ao mandado nº____________ dos autos da Ação de _______________________________________________________, Processo nº ___________________________________, da ______ Vara _____________ __________________________________________________________, dirigi-me à Rua/Av./Pç./</a:t>
            </a:r>
            <a:r>
              <a:rPr lang="pt-BR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Bc</a:t>
            </a:r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. ________________________________________________________, nº __________, apt./</a:t>
            </a:r>
            <a:r>
              <a:rPr lang="pt-BR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sl</a:t>
            </a:r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./</a:t>
            </a:r>
            <a:r>
              <a:rPr lang="pt-BR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lj</a:t>
            </a:r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./andar _________, </a:t>
            </a:r>
            <a:r>
              <a:rPr lang="pt-BR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bl</a:t>
            </a:r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. ________, Bairro ________________________________________, onde, às ______ h ______ min, deixei de proceder à penhora em bens do </a:t>
            </a:r>
            <a:r>
              <a:rPr lang="pt-BR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Sr</a:t>
            </a:r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(a)____________________________________________________________________________ , uma vez que encontrei no endereço acima, apenas bens que, salvo melhor juízo: </a:t>
            </a:r>
          </a:p>
          <a:p>
            <a:pPr marR="0" algn="just"/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_________ guarnecem a residência do réu, amparados pela impenhorabilidade da Lei 8.009 de 29 de março de 1990. </a:t>
            </a:r>
          </a:p>
          <a:p>
            <a:pPr marR="0" algn="just"/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_________ são insuficientes para saldar o débito e/ ou acréscimos legais, pelo que, ato contínuo, passo a descrever os ditos bens: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Local, data</a:t>
            </a:r>
          </a:p>
          <a:p>
            <a:pPr marR="0" algn="just"/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Oficial de Justiça______________________________</a:t>
            </a:r>
          </a:p>
          <a:p>
            <a:pPr marR="0" algn="just"/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Matrícula___________________________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763448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E0C3994-B50B-44BE-AD49-38F0127A9FA2}"/>
              </a:ext>
            </a:extLst>
          </p:cNvPr>
          <p:cNvSpPr/>
          <p:nvPr/>
        </p:nvSpPr>
        <p:spPr>
          <a:xfrm>
            <a:off x="371475" y="329922"/>
            <a:ext cx="9144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R="0" algn="just"/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Vara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: _________________________________ </a:t>
            </a:r>
          </a:p>
          <a:p>
            <a:pPr marR="0" algn="just"/>
            <a:r>
              <a:rPr lang="en-US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Processo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 : nº __________________________ </a:t>
            </a:r>
          </a:p>
          <a:p>
            <a:pPr marR="0" algn="just"/>
            <a:r>
              <a:rPr lang="en-US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Mandado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 : nº _______________ </a:t>
            </a:r>
          </a:p>
          <a:p>
            <a:pPr marR="0" algn="ctr"/>
            <a:r>
              <a:rPr lang="en-US" sz="1400" b="1" dirty="0">
                <a:solidFill>
                  <a:srgbClr val="000000"/>
                </a:solidFill>
                <a:latin typeface="Tahoma" panose="020B0604030504040204" pitchFamily="34" charset="0"/>
              </a:rPr>
              <a:t>CERTIDÃO NEGATIVA </a:t>
            </a:r>
            <a:endParaRPr lang="en-US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R="0" algn="ctr"/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MUDOU-SE </a:t>
            </a:r>
          </a:p>
          <a:p>
            <a:pPr marR="0" algn="just"/>
            <a:r>
              <a:rPr 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Certifico que, em cumprimento ao mandado retro, dirigi-me à Rua/Av./Pç./</a:t>
            </a:r>
            <a:r>
              <a:rPr lang="pt-BR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Bc</a:t>
            </a:r>
            <a:r>
              <a:rPr 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. ____________________________________________________________________, nº _______, apt./</a:t>
            </a:r>
            <a:r>
              <a:rPr lang="pt-BR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sl</a:t>
            </a:r>
            <a:r>
              <a:rPr 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./</a:t>
            </a:r>
            <a:r>
              <a:rPr lang="pt-BR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lj</a:t>
            </a:r>
            <a:r>
              <a:rPr 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./andar ________, </a:t>
            </a:r>
            <a:r>
              <a:rPr lang="pt-BR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bl</a:t>
            </a:r>
            <a:r>
              <a:rPr 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. _______, Bairro __________________________________________, nos dias _____/_____/_____ às ____ h ____min, e _____/_____/_____ às ______ h ______ min, e deixei de _____________________________ e _________________________ o(a) Sr.(a) _______________________________________________________________, que se mudou há __________________________, mas não deixou meios para contato, conforme informações obtidas no local com o(a)(s) Sr.(a)(s)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. Certifico assim, que, com relação ao presente mandado, endereço fornecido e informações obtidas no local, o </a:t>
            </a:r>
            <a:r>
              <a:rPr lang="pt-BR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Sr</a:t>
            </a:r>
            <a:r>
              <a:rPr 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(a). _______________________________________________________________________ encontra-se em local incerto e não sabido. Devolvo o mandado para os devidos fins. O referido é verdade. Dou fé. _____________________, _______ de __________________de 20_____ . O(A) Oficial(a) de Justiça Avaliador(a). </a:t>
            </a:r>
          </a:p>
          <a:p>
            <a:pPr marR="0" algn="just"/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Ass: _______________________</a:t>
            </a:r>
          </a:p>
          <a:p>
            <a:pPr marR="0" algn="just"/>
            <a:r>
              <a:rPr lang="en-US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Oficial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 (a): ___________________________________________</a:t>
            </a:r>
          </a:p>
          <a:p>
            <a:pPr marR="0" algn="just"/>
            <a:r>
              <a:rPr lang="en-US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Matrícula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 :________________________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6198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C168867-7577-43B6-BB82-A7D0D953E8D1}"/>
              </a:ext>
            </a:extLst>
          </p:cNvPr>
          <p:cNvSpPr/>
          <p:nvPr/>
        </p:nvSpPr>
        <p:spPr>
          <a:xfrm>
            <a:off x="0" y="427316"/>
            <a:ext cx="9906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R="0" algn="just"/>
            <a:r>
              <a:rPr lang="en-US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Vara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: _______________________________ </a:t>
            </a:r>
          </a:p>
          <a:p>
            <a:pPr marR="0" algn="just"/>
            <a:r>
              <a:rPr lang="en-US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Processo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 : nº ________________________ </a:t>
            </a:r>
          </a:p>
          <a:p>
            <a:pPr marR="0" algn="just"/>
            <a:r>
              <a:rPr lang="en-US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Mandado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 : nº ____________ </a:t>
            </a:r>
          </a:p>
          <a:p>
            <a:pPr marR="0" algn="ctr"/>
            <a:r>
              <a:rPr lang="en-US" sz="1600" b="1" dirty="0">
                <a:solidFill>
                  <a:srgbClr val="000000"/>
                </a:solidFill>
                <a:latin typeface="Tahoma" panose="020B0604030504040204" pitchFamily="34" charset="0"/>
              </a:rPr>
              <a:t>CERTIDÃO NEGATIVA </a:t>
            </a:r>
            <a:endParaRPr lang="en-US" sz="16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R="0" algn="ctr"/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PESSOA FALECIDA </a:t>
            </a:r>
          </a:p>
          <a:p>
            <a:pPr marR="0" algn="just"/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Certifico que, em cumprimento ao mandado retro, dirigi-me à Rua/Av./Pç./</a:t>
            </a:r>
            <a:r>
              <a:rPr lang="pt-BR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Bc</a:t>
            </a:r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. ______________________________________________________, nº _______, apt./</a:t>
            </a:r>
            <a:r>
              <a:rPr lang="pt-BR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sl</a:t>
            </a:r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./</a:t>
            </a:r>
            <a:r>
              <a:rPr lang="pt-BR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lj</a:t>
            </a:r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./andar ________, </a:t>
            </a:r>
            <a:r>
              <a:rPr lang="pt-BR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bl</a:t>
            </a:r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. ______, Bairro ___________________________________________, nos dias _____/_____/_____ às _____ h _____ min, e _____/_____/______ às _____ h _____ min, e deixei de ______________________________ e ___________________________ o(a) Sr.(a) ______________________________________________________________________,que faleceu em ______/______/______, de acordo com informações do (a) </a:t>
            </a:r>
            <a:r>
              <a:rPr lang="pt-BR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Sr</a:t>
            </a:r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 (a) ________________________________________________________________________________________________________________________________________________________________________________________________________________________________________________, que (forneceu - não forneceu) a certidão de óbito. A certidão de óbito apresentada foi lavrada no Cartório ____________________________________________________, livro nº _____________, fls. nº __________, termo nº _____________, da Comarca de ____________________________________________________________________. Devolvo o mandado para os devidos fins. O referido é verdade. Dou fé. ________________________, _______de ______________________ de 20 ____. </a:t>
            </a:r>
          </a:p>
          <a:p>
            <a:pPr marR="0" algn="just"/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O(A) Oficial(a) de Justiça Avaliador(a). </a:t>
            </a:r>
          </a:p>
          <a:p>
            <a:pPr marR="0" algn="just"/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Ass: ____________________________</a:t>
            </a:r>
          </a:p>
          <a:p>
            <a:pPr marR="0" algn="just"/>
            <a:r>
              <a:rPr lang="en-US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Oficial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 (a): ___________________________________</a:t>
            </a:r>
          </a:p>
          <a:p>
            <a:pPr marR="0" algn="just"/>
            <a:r>
              <a:rPr lang="en-US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Matrícula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: ________________________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29564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75149D-F692-45DA-8324-D5E0193D5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2938"/>
            <a:ext cx="9905999" cy="5572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19935-C760-4698-9DD1-973C8A428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9" y="1014413"/>
            <a:ext cx="3008948" cy="7718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990612-E008-4F02-AEBB-B140BE753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7" y="1014413"/>
            <a:ext cx="3008948" cy="742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10A41F-3A14-4150-B6CF-0A577DDDE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1011523"/>
            <a:ext cx="3008948" cy="8007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89EEFD-93BC-4ACF-962C-E6279E72B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917" y="1231106"/>
            <a:ext cx="3008948" cy="4604166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D1072F-D783-429B-A70D-02B32EB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1625400"/>
            <a:ext cx="2600583" cy="3846713"/>
          </a:xfrm>
        </p:spPr>
        <p:txBody>
          <a:bodyPr anchor="ctr">
            <a:normAutofit/>
          </a:bodyPr>
          <a:lstStyle/>
          <a:p>
            <a:pPr algn="ctr"/>
            <a:r>
              <a:rPr lang="pt-BR" sz="1950" dirty="0">
                <a:solidFill>
                  <a:srgbClr val="FFFFFF"/>
                </a:solidFill>
              </a:rPr>
              <a:t>RESPONSABILIDADES DOS OFICIAIS DE JUSTIÇA</a:t>
            </a:r>
            <a:endParaRPr lang="en-US" sz="1950" dirty="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DAA4E7-5A09-4FFC-8251-CEE2B4E01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411" y="2148353"/>
            <a:ext cx="5836673" cy="2561294"/>
          </a:xfrm>
        </p:spPr>
        <p:txBody>
          <a:bodyPr>
            <a:normAutofit fontScale="85000" lnSpcReduction="10000"/>
          </a:bodyPr>
          <a:lstStyle/>
          <a:p>
            <a:pPr algn="just"/>
            <a:endParaRPr lang="pt-BR" sz="2275" dirty="0"/>
          </a:p>
          <a:p>
            <a:pPr algn="just"/>
            <a:r>
              <a:rPr lang="pt-BR" sz="2275" dirty="0"/>
              <a:t>Art. 155. O escrivão, o chefe de secretaria e o oficial de justiça são responsáveis, civil, administrativa e penalmente e regressivamente, quando: </a:t>
            </a:r>
          </a:p>
          <a:p>
            <a:pPr algn="just"/>
            <a:r>
              <a:rPr lang="pt-BR" sz="2275" dirty="0"/>
              <a:t> Art. 36, &amp;6º CF	</a:t>
            </a:r>
          </a:p>
          <a:p>
            <a:pPr algn="just"/>
            <a:r>
              <a:rPr lang="pt-BR" sz="2275" dirty="0" err="1"/>
              <a:t>Arts</a:t>
            </a:r>
            <a:r>
              <a:rPr lang="pt-BR" sz="2275" dirty="0"/>
              <a:t>. 319, CP – PREVARICAÇÃO</a:t>
            </a:r>
          </a:p>
          <a:p>
            <a:pPr algn="just"/>
            <a:r>
              <a:rPr lang="pt-BR" sz="2275" dirty="0" err="1"/>
              <a:t>Arts</a:t>
            </a:r>
            <a:r>
              <a:rPr lang="pt-BR" sz="2275" dirty="0"/>
              <a:t>. 317, CP – CORRUPÇÃO ATIVA E PASSIVA</a:t>
            </a:r>
          </a:p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8CACCEE-64A3-4C6F-BAD7-D4F0A0D65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95" y="3960304"/>
            <a:ext cx="1784931" cy="178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75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75149D-F692-45DA-8324-D5E0193D5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2938"/>
            <a:ext cx="9905999" cy="5572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19935-C760-4698-9DD1-973C8A428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9" y="1014413"/>
            <a:ext cx="3008948" cy="7718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990612-E008-4F02-AEBB-B140BE753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7" y="1014413"/>
            <a:ext cx="3008948" cy="742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10A41F-3A14-4150-B6CF-0A577DDDE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1011523"/>
            <a:ext cx="3008948" cy="8007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89EEFD-93BC-4ACF-962C-E6279E72B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917" y="1231106"/>
            <a:ext cx="3008948" cy="4604166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D1072F-D783-429B-A70D-02B32EB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91" y="1625400"/>
            <a:ext cx="2666903" cy="3846713"/>
          </a:xfrm>
        </p:spPr>
        <p:txBody>
          <a:bodyPr anchor="ctr">
            <a:normAutofit/>
          </a:bodyPr>
          <a:lstStyle/>
          <a:p>
            <a:pPr algn="ctr"/>
            <a:r>
              <a:rPr lang="pt-BR" sz="1950" dirty="0">
                <a:solidFill>
                  <a:srgbClr val="FFFFFF"/>
                </a:solidFill>
              </a:rPr>
              <a:t>RESPONSABILIDADES DOS OFICIAIS DE JUSTIÇA</a:t>
            </a:r>
            <a:endParaRPr lang="en-US" sz="1950" dirty="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DAA4E7-5A09-4FFC-8251-CEE2B4E01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411" y="2148353"/>
            <a:ext cx="5836673" cy="2561294"/>
          </a:xfrm>
        </p:spPr>
        <p:txBody>
          <a:bodyPr>
            <a:normAutofit lnSpcReduction="10000"/>
          </a:bodyPr>
          <a:lstStyle/>
          <a:p>
            <a:pPr algn="just"/>
            <a:endParaRPr lang="pt-BR" sz="2275" dirty="0"/>
          </a:p>
          <a:p>
            <a:pPr algn="just"/>
            <a:r>
              <a:rPr lang="pt-BR" sz="2600" dirty="0"/>
              <a:t>Sem justo motivo, se recusarem a cumprir no prazo os atos impostos pela lei ou pelo juiz a que estão subordinados.</a:t>
            </a:r>
          </a:p>
          <a:p>
            <a:pPr algn="just"/>
            <a:r>
              <a:rPr lang="pt-BR" sz="2600" dirty="0"/>
              <a:t>Prazos – dias úteis</a:t>
            </a:r>
          </a:p>
          <a:p>
            <a:pPr marL="0" indent="0" algn="just">
              <a:buNone/>
            </a:pPr>
            <a:endParaRPr lang="pt-BR" sz="2275" dirty="0"/>
          </a:p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8CACCEE-64A3-4C6F-BAD7-D4F0A0D65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95" y="3960304"/>
            <a:ext cx="1784931" cy="178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7439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3041"/>
      </a:dk2>
      <a:lt2>
        <a:srgbClr val="E2E8E4"/>
      </a:lt2>
      <a:accent1>
        <a:srgbClr val="E729B4"/>
      </a:accent1>
      <a:accent2>
        <a:srgbClr val="B917D5"/>
      </a:accent2>
      <a:accent3>
        <a:srgbClr val="7C29E7"/>
      </a:accent3>
      <a:accent4>
        <a:srgbClr val="4846DD"/>
      </a:accent4>
      <a:accent5>
        <a:srgbClr val="2975E7"/>
      </a:accent5>
      <a:accent6>
        <a:srgbClr val="17B2D5"/>
      </a:accent6>
      <a:hlink>
        <a:srgbClr val="5B74C8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4378</Words>
  <Application>Microsoft Office PowerPoint</Application>
  <PresentationFormat>Papel A4 (210 x 297 mm)</PresentationFormat>
  <Paragraphs>392</Paragraphs>
  <Slides>73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73</vt:i4>
      </vt:variant>
    </vt:vector>
  </HeadingPairs>
  <TitlesOfParts>
    <vt:vector size="82" baseType="lpstr">
      <vt:lpstr>Arial</vt:lpstr>
      <vt:lpstr>Calibri</vt:lpstr>
      <vt:lpstr>Gill Sans MT</vt:lpstr>
      <vt:lpstr>Tahoma</vt:lpstr>
      <vt:lpstr>Times New Roman</vt:lpstr>
      <vt:lpstr>TimesNewRomanPSMT</vt:lpstr>
      <vt:lpstr>Wingdings</vt:lpstr>
      <vt:lpstr>Wingdings 2</vt:lpstr>
      <vt:lpstr>DividendVTI</vt:lpstr>
      <vt:lpstr>AS ATRIBUIÇÕES DO OFICIAL DE JUSTIÇA</vt:lpstr>
      <vt:lpstr>Quem é o oficial de justiça?  Art. 149 do cpc  AUXILIAR DA JUSTIÇA com fé pública</vt:lpstr>
      <vt:lpstr>Apresentação do PowerPoint</vt:lpstr>
      <vt:lpstr>Art. 154. Incumbe ao oficial de justiça </vt:lpstr>
      <vt:lpstr>Art. 154. Incumbe ao oficial de justiça </vt:lpstr>
      <vt:lpstr>Art. 154. Incumbe ao oficial de justiça </vt:lpstr>
      <vt:lpstr>Limites da diligência do oficial de justiça</vt:lpstr>
      <vt:lpstr>RESPONSABILIDADES DOS OFICIAIS DE JUSTIÇA</vt:lpstr>
      <vt:lpstr>RESPONSABILIDADES DOS OFICIAIS DE JUSTIÇA</vt:lpstr>
      <vt:lpstr>RESPONSABILIDADES DOS OFICIAIS DE JUSTIÇA</vt:lpstr>
      <vt:lpstr>HORÁRIO DE CUMPRIMENTO DE MANDADOS </vt:lpstr>
      <vt:lpstr>FÉRIAS E FERIADOS</vt:lpstr>
      <vt:lpstr>DO MANDADO</vt:lpstr>
      <vt:lpstr>EFEITOS PROCESSUAIS DA CITAÇÃO CÍVEL</vt:lpstr>
      <vt:lpstr>CITAÇÃO CRIMINAL</vt:lpstr>
      <vt:lpstr>CUMPRIMENTO DE MANDADOS ATOS PENAIS</vt:lpstr>
      <vt:lpstr>CITAÇÃO DE MILITARES</vt:lpstr>
      <vt:lpstr>Art. 250. O mandado que o oficial de justiça tiver de cumprir conterá </vt:lpstr>
      <vt:lpstr>Art. 250. O mandado que o oficial de justiça tiver de cumprir conterá </vt:lpstr>
      <vt:lpstr>Art. 250. O mandado que o oficial de justiça tiver de cumprir conterá </vt:lpstr>
      <vt:lpstr>INCUMBÊNCIAS MOMENTO DA CITAÇÃO</vt:lpstr>
      <vt:lpstr>CITAÇÃO POR HORA CERTA suspeita de ocultação do réu.  ART. 252, CAPUT</vt:lpstr>
      <vt:lpstr>CITAÇÃO POR HORA CERTA suspeita de ocultação do réu.  ART. 252, PARÁGRAFO ÚNICO</vt:lpstr>
      <vt:lpstr>CITAÇÃO POR HORA CERTA suspeita de ocultação do réu.  ART. 252, &amp;2</vt:lpstr>
      <vt:lpstr>CITAÇÃO POR HORA CERTA suspeita de ocultação do réu.  ART. 252, &amp;4</vt:lpstr>
      <vt:lpstr>ART. 252 – SUSPEITA DE OCULTAÇÃO – CITAÇÃO HORA CERTA</vt:lpstr>
      <vt:lpstr>NOVIDADES CITAÇÃO HORA CERTA</vt:lpstr>
      <vt:lpstr>NOVIDADES CITAÇÃO HORA CERTA</vt:lpstr>
      <vt:lpstr>Citação por hora certa na execução de título executivo extrajudicial  - Art. 830&amp;1º CPC </vt:lpstr>
      <vt:lpstr>CITAÇÃO POR EDITAL  na execução de título executivo extrajudicial  - art. 830, &amp;2º</vt:lpstr>
      <vt:lpstr>CONVERSÃO ARRESTO EM PENHORA</vt:lpstr>
      <vt:lpstr>Citação nas comarcas contíguas e na mesma região metropolitana – art. 255</vt:lpstr>
      <vt:lpstr>ARROMBAMENTO – ART. 846, &amp;1º-4º</vt:lpstr>
      <vt:lpstr>ARROMBAMENTO – ART. 846, &amp;1º-4º</vt:lpstr>
      <vt:lpstr>INVIOLABILIDADE DO DOMICÍLIO </vt:lpstr>
      <vt:lpstr>MANDADOS DE PRISÃO – JUSTIÇA CRIMINAL – ART. 293 CPP</vt:lpstr>
      <vt:lpstr>POR QUE O OFICIAL DE JUSTIÇA DEVE REGISTRAR A DATA DA INTIMAÇÃO?  S. 710 STJ - No processo penal, contam-se os prazos da data da intimação, e não da juntada aos autos do mandado ou da carta precatória ou de ordem. </vt:lpstr>
      <vt:lpstr>PENHORA POR TERMO NOS AUTOS – art. 845, &amp;1º </vt:lpstr>
      <vt:lpstr>TIPOS PENAIS</vt:lpstr>
      <vt:lpstr>QUEM REQUISITA A FORÇA POLICIAL? Art. 782, &amp;2º. Do CPC</vt:lpstr>
      <vt:lpstr>Apresentação do PowerPoint</vt:lpstr>
      <vt:lpstr>PECULIARIDADES JUIZADOS ESPECIAIS</vt:lpstr>
      <vt:lpstr>PECULIARIDADES JUIZADOS ESPECIAIS</vt:lpstr>
      <vt:lpstr>PECULIARIDADES  JUIZADOS ESPECIAIS</vt:lpstr>
      <vt:lpstr>PECULIARIDADES JUIZADOS ESPECIAIS</vt:lpstr>
      <vt:lpstr>PECULIARIDADES JUIZADOS ESPECIAIS</vt:lpstr>
      <vt:lpstr>Apresentação do PowerPoint</vt:lpstr>
      <vt:lpstr>Apresentação do PowerPoint</vt:lpstr>
      <vt:lpstr>ART. 154, INC. VI DO CPC</vt:lpstr>
      <vt:lpstr>COMO PROCEDER PARA REGISTRAR A PROPOSTA DE AUTOCOMPOSIÇÃO?</vt:lpstr>
      <vt:lpstr>Arts. 144, 146 e 148 do cpc</vt:lpstr>
      <vt:lpstr>Apresentação do PowerPoint</vt:lpstr>
      <vt:lpstr>Apresentação do PowerPoint</vt:lpstr>
      <vt:lpstr>Apresentação do PowerPoint</vt:lpstr>
      <vt:lpstr>Apresentação do PowerPoint</vt:lpstr>
      <vt:lpstr>URGÊNCIA E IMPORTÂNCIA</vt:lpstr>
      <vt:lpstr>Apresentação do PowerPoint</vt:lpstr>
      <vt:lpstr>Apresentação do PowerPoint</vt:lpstr>
      <vt:lpstr>Apresentação do PowerPoint</vt:lpstr>
      <vt:lpstr>Observar sem Avaliar</vt:lpstr>
      <vt:lpstr>PEDIDO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ATRIBUIÇÕES DO OFICIAL DE JUSTIÇA</dc:title>
  <dc:creator>Cristiane Menezes</dc:creator>
  <cp:lastModifiedBy>Cristiane Menezes</cp:lastModifiedBy>
  <cp:revision>1</cp:revision>
  <dcterms:created xsi:type="dcterms:W3CDTF">2019-09-15T17:42:53Z</dcterms:created>
  <dcterms:modified xsi:type="dcterms:W3CDTF">2019-09-15T23:28:38Z</dcterms:modified>
</cp:coreProperties>
</file>