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27"/>
  </p:notesMasterIdLst>
  <p:sldIdLst>
    <p:sldId id="256" r:id="rId6"/>
    <p:sldId id="257" r:id="rId7"/>
    <p:sldId id="274" r:id="rId8"/>
    <p:sldId id="258" r:id="rId9"/>
    <p:sldId id="259" r:id="rId10"/>
    <p:sldId id="260" r:id="rId11"/>
    <p:sldId id="276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3" r:id="rId20"/>
    <p:sldId id="268" r:id="rId21"/>
    <p:sldId id="272" r:id="rId22"/>
    <p:sldId id="269" r:id="rId23"/>
    <p:sldId id="275" r:id="rId24"/>
    <p:sldId id="270" r:id="rId25"/>
    <p:sldId id="271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6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78" y="90"/>
      </p:cViewPr>
      <p:guideLst>
        <p:guide orient="horz" pos="3339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de notas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&lt;cabeçalho&gt;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pt-BR"/>
              <a:t>&lt;rodapé&gt;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C1411171-51E1-41F1-9161-7161619191A1}" type="slidenum">
              <a:rPr lang="pt-BR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5" name="CustomShape 2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fld id="{81514141-71D1-4171-81F1-814161016151}" type="slidenum">
              <a:rPr lang="pt-BR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6400800"/>
            <a:ext cx="1218852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10" name="CustomShape 2"/>
          <p:cNvSpPr/>
          <p:nvPr/>
        </p:nvSpPr>
        <p:spPr>
          <a:xfrm>
            <a:off x="0" y="6334200"/>
            <a:ext cx="12188520" cy="622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3240" y="6400800"/>
            <a:ext cx="1218528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4" name="CustomShape 5"/>
          <p:cNvSpPr/>
          <p:nvPr/>
        </p:nvSpPr>
        <p:spPr>
          <a:xfrm>
            <a:off x="0" y="6334200"/>
            <a:ext cx="12185280" cy="604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5" name="CustomShape 6"/>
          <p:cNvSpPr/>
          <p:nvPr/>
        </p:nvSpPr>
        <p:spPr>
          <a:xfrm>
            <a:off x="3686040" y="6459840"/>
            <a:ext cx="4819320" cy="361440"/>
          </a:xfrm>
          <a:prstGeom prst="rect">
            <a:avLst/>
          </a:prstGeom>
        </p:spPr>
      </p:sp>
      <p:sp>
        <p:nvSpPr>
          <p:cNvPr id="6" name="Line 7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6400800"/>
            <a:ext cx="1218852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10" name="CustomShape 2"/>
          <p:cNvSpPr/>
          <p:nvPr/>
        </p:nvSpPr>
        <p:spPr>
          <a:xfrm>
            <a:off x="0" y="6334200"/>
            <a:ext cx="12188520" cy="622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11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</p:sp>
      <p:sp>
        <p:nvSpPr>
          <p:cNvPr id="12" name="CustomShape 4"/>
          <p:cNvSpPr/>
          <p:nvPr/>
        </p:nvSpPr>
        <p:spPr>
          <a:xfrm>
            <a:off x="3240" y="6400800"/>
            <a:ext cx="1218528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13" name="CustomShape 5"/>
          <p:cNvSpPr/>
          <p:nvPr/>
        </p:nvSpPr>
        <p:spPr>
          <a:xfrm>
            <a:off x="0" y="6334200"/>
            <a:ext cx="12185280" cy="604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14" name="CustomShape 6"/>
          <p:cNvSpPr/>
          <p:nvPr/>
        </p:nvSpPr>
        <p:spPr>
          <a:xfrm>
            <a:off x="3686040" y="6459840"/>
            <a:ext cx="4819320" cy="361440"/>
          </a:xfrm>
          <a:prstGeom prst="rect">
            <a:avLst/>
          </a:prstGeom>
        </p:spPr>
      </p:sp>
      <p:sp>
        <p:nvSpPr>
          <p:cNvPr id="15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6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0" y="6400800"/>
            <a:ext cx="1218852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18" name="CustomShape 2"/>
          <p:cNvSpPr/>
          <p:nvPr/>
        </p:nvSpPr>
        <p:spPr>
          <a:xfrm>
            <a:off x="0" y="6334200"/>
            <a:ext cx="12188520" cy="622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19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</p:sp>
      <p:sp>
        <p:nvSpPr>
          <p:cNvPr id="20" name="CustomShape 4"/>
          <p:cNvSpPr/>
          <p:nvPr/>
        </p:nvSpPr>
        <p:spPr>
          <a:xfrm>
            <a:off x="3240" y="6400800"/>
            <a:ext cx="1218528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21" name="CustomShape 5"/>
          <p:cNvSpPr/>
          <p:nvPr/>
        </p:nvSpPr>
        <p:spPr>
          <a:xfrm>
            <a:off x="0" y="6334200"/>
            <a:ext cx="12185280" cy="604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22" name="CustomShape 6"/>
          <p:cNvSpPr/>
          <p:nvPr/>
        </p:nvSpPr>
        <p:spPr>
          <a:xfrm>
            <a:off x="3686040" y="6459840"/>
            <a:ext cx="4819320" cy="361440"/>
          </a:xfrm>
          <a:prstGeom prst="rect">
            <a:avLst/>
          </a:prstGeom>
        </p:spPr>
      </p:sp>
      <p:sp>
        <p:nvSpPr>
          <p:cNvPr id="23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24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0" y="6400800"/>
            <a:ext cx="1218852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26" name="CustomShape 2"/>
          <p:cNvSpPr/>
          <p:nvPr/>
        </p:nvSpPr>
        <p:spPr>
          <a:xfrm>
            <a:off x="0" y="6334200"/>
            <a:ext cx="12188520" cy="622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27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</p:sp>
      <p:sp>
        <p:nvSpPr>
          <p:cNvPr id="28" name="CustomShape 4"/>
          <p:cNvSpPr/>
          <p:nvPr/>
        </p:nvSpPr>
        <p:spPr>
          <a:xfrm>
            <a:off x="3240" y="6400800"/>
            <a:ext cx="1218528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29" name="CustomShape 5"/>
          <p:cNvSpPr/>
          <p:nvPr/>
        </p:nvSpPr>
        <p:spPr>
          <a:xfrm>
            <a:off x="0" y="6334200"/>
            <a:ext cx="12185280" cy="604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30" name="CustomShape 6"/>
          <p:cNvSpPr/>
          <p:nvPr/>
        </p:nvSpPr>
        <p:spPr>
          <a:xfrm>
            <a:off x="3686040" y="6459840"/>
            <a:ext cx="4819320" cy="361440"/>
          </a:xfrm>
          <a:prstGeom prst="rect">
            <a:avLst/>
          </a:prstGeom>
        </p:spPr>
      </p:sp>
      <p:sp>
        <p:nvSpPr>
          <p:cNvPr id="31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2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"/>
          <p:cNvSpPr/>
          <p:nvPr/>
        </p:nvSpPr>
        <p:spPr>
          <a:xfrm>
            <a:off x="0" y="6400800"/>
            <a:ext cx="1218852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34" name="CustomShape 2"/>
          <p:cNvSpPr/>
          <p:nvPr/>
        </p:nvSpPr>
        <p:spPr>
          <a:xfrm>
            <a:off x="0" y="6334200"/>
            <a:ext cx="12188520" cy="622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35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rgbClr val="808080"/>
            </a:solidFill>
            <a:round/>
          </a:ln>
        </p:spPr>
      </p:sp>
      <p:sp>
        <p:nvSpPr>
          <p:cNvPr id="36" name="CustomShape 4"/>
          <p:cNvSpPr/>
          <p:nvPr/>
        </p:nvSpPr>
        <p:spPr>
          <a:xfrm>
            <a:off x="3240" y="6400800"/>
            <a:ext cx="12185280" cy="453600"/>
          </a:xfrm>
          <a:prstGeom prst="rect">
            <a:avLst/>
          </a:prstGeom>
          <a:solidFill>
            <a:srgbClr val="BD582C"/>
          </a:solidFill>
        </p:spPr>
      </p:sp>
      <p:sp>
        <p:nvSpPr>
          <p:cNvPr id="37" name="CustomShape 5"/>
          <p:cNvSpPr/>
          <p:nvPr/>
        </p:nvSpPr>
        <p:spPr>
          <a:xfrm>
            <a:off x="0" y="6334200"/>
            <a:ext cx="12185280" cy="60480"/>
          </a:xfrm>
          <a:prstGeom prst="rect">
            <a:avLst/>
          </a:prstGeom>
          <a:solidFill>
            <a:srgbClr val="E48312"/>
          </a:solidFill>
        </p:spPr>
      </p:sp>
      <p:sp>
        <p:nvSpPr>
          <p:cNvPr id="38" name="CustomShape 6"/>
          <p:cNvSpPr/>
          <p:nvPr/>
        </p:nvSpPr>
        <p:spPr>
          <a:xfrm>
            <a:off x="3686040" y="6459840"/>
            <a:ext cx="4819320" cy="361440"/>
          </a:xfrm>
          <a:prstGeom prst="rect">
            <a:avLst/>
          </a:prstGeom>
        </p:spPr>
      </p:sp>
      <p:sp>
        <p:nvSpPr>
          <p:cNvPr id="39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40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2440" y="264960"/>
            <a:ext cx="2703600" cy="1104840"/>
          </a:xfrm>
          <a:prstGeom prst="rect">
            <a:avLst/>
          </a:prstGeom>
        </p:spPr>
      </p:pic>
      <p:sp>
        <p:nvSpPr>
          <p:cNvPr id="47" name="CustomShape 1"/>
          <p:cNvSpPr/>
          <p:nvPr/>
        </p:nvSpPr>
        <p:spPr>
          <a:xfrm>
            <a:off x="1066680" y="819000"/>
            <a:ext cx="10054800" cy="32317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pt-BR" sz="5400" b="1" dirty="0">
                <a:solidFill>
                  <a:srgbClr val="7B8B66"/>
                </a:solidFill>
                <a:latin typeface="Palatino Linotype"/>
              </a:rPr>
              <a:t>PROJETO</a:t>
            </a:r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sz="5400" b="1" dirty="0">
                <a:solidFill>
                  <a:srgbClr val="7B8B66"/>
                </a:solidFill>
                <a:latin typeface="Palatino Linotype"/>
              </a:rPr>
              <a:t>GESTÃO COMPARTILHADA</a:t>
            </a:r>
            <a:endParaRPr lang="pt-BR" dirty="0"/>
          </a:p>
        </p:txBody>
      </p:sp>
      <p:pic>
        <p:nvPicPr>
          <p:cNvPr id="48" name="Imagem 2"/>
          <p:cNvPicPr/>
          <p:nvPr/>
        </p:nvPicPr>
        <p:blipFill>
          <a:blip r:embed="rId4"/>
          <a:stretch>
            <a:fillRect/>
          </a:stretch>
        </p:blipFill>
        <p:spPr>
          <a:xfrm>
            <a:off x="10585800" y="4901760"/>
            <a:ext cx="1430280" cy="1227240"/>
          </a:xfrm>
          <a:prstGeom prst="rect">
            <a:avLst/>
          </a:prstGeom>
        </p:spPr>
      </p:pic>
      <p:sp>
        <p:nvSpPr>
          <p:cNvPr id="49" name="CustomShape 2"/>
          <p:cNvSpPr/>
          <p:nvPr/>
        </p:nvSpPr>
        <p:spPr>
          <a:xfrm>
            <a:off x="2700000" y="4735080"/>
            <a:ext cx="6117120" cy="842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pt-BR" sz="4400" b="1">
                <a:solidFill>
                  <a:srgbClr val="4C4C4C"/>
                </a:solidFill>
                <a:latin typeface="Palatino Linotype"/>
              </a:rPr>
              <a:t>Comarca de Caculé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>
            <a:extLst>
              <a:ext uri="{FF2B5EF4-FFF2-40B4-BE49-F238E27FC236}">
                <a16:creationId xmlns:a16="http://schemas.microsoft.com/office/drawing/2014/main" id="{D9B31362-2D6A-BD41-6F8B-AE6A93584A34}"/>
              </a:ext>
            </a:extLst>
          </p:cNvPr>
          <p:cNvSpPr/>
          <p:nvPr/>
        </p:nvSpPr>
        <p:spPr>
          <a:xfrm flipH="1">
            <a:off x="4216734" y="2256946"/>
            <a:ext cx="550800" cy="0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9BF80C0A-CB3B-94BC-FA7F-28C38EA3C5A5}"/>
              </a:ext>
            </a:extLst>
          </p:cNvPr>
          <p:cNvSpPr/>
          <p:nvPr/>
        </p:nvSpPr>
        <p:spPr>
          <a:xfrm flipH="1">
            <a:off x="3274548" y="2347793"/>
            <a:ext cx="5301033" cy="3332548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D5443DF8-6F3E-26EA-DA00-AD6AD8B36F5E}"/>
              </a:ext>
            </a:extLst>
          </p:cNvPr>
          <p:cNvSpPr/>
          <p:nvPr/>
        </p:nvSpPr>
        <p:spPr>
          <a:xfrm>
            <a:off x="2988385" y="2700000"/>
            <a:ext cx="0" cy="1526011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</p:sp>
      <p:sp>
        <p:nvSpPr>
          <p:cNvPr id="2" name="Line 8">
            <a:extLst>
              <a:ext uri="{FF2B5EF4-FFF2-40B4-BE49-F238E27FC236}">
                <a16:creationId xmlns:a16="http://schemas.microsoft.com/office/drawing/2014/main" id="{94D01C5F-03D9-8605-5A64-BE81183FFA29}"/>
              </a:ext>
            </a:extLst>
          </p:cNvPr>
          <p:cNvSpPr/>
          <p:nvPr/>
        </p:nvSpPr>
        <p:spPr>
          <a:xfrm flipH="1">
            <a:off x="5010534" y="5720962"/>
            <a:ext cx="3171612" cy="0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</p:sp>
      <p:sp>
        <p:nvSpPr>
          <p:cNvPr id="96" name="Line 8"/>
          <p:cNvSpPr/>
          <p:nvPr/>
        </p:nvSpPr>
        <p:spPr>
          <a:xfrm flipH="1">
            <a:off x="4216734" y="3962178"/>
            <a:ext cx="3862440" cy="0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</p:sp>
      <p:sp>
        <p:nvSpPr>
          <p:cNvPr id="95" name="Line 7"/>
          <p:cNvSpPr/>
          <p:nvPr/>
        </p:nvSpPr>
        <p:spPr>
          <a:xfrm>
            <a:off x="6114645" y="2700000"/>
            <a:ext cx="0" cy="2922324"/>
          </a:xfrm>
          <a:prstGeom prst="line">
            <a:avLst/>
          </a:prstGeom>
          <a:ln w="38160">
            <a:solidFill>
              <a:srgbClr val="92D050"/>
            </a:solidFill>
            <a:round/>
          </a:ln>
        </p:spPr>
      </p:sp>
      <p:pic>
        <p:nvPicPr>
          <p:cNvPr id="8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sp>
        <p:nvSpPr>
          <p:cNvPr id="89" name="CustomShape 1"/>
          <p:cNvSpPr/>
          <p:nvPr/>
        </p:nvSpPr>
        <p:spPr>
          <a:xfrm>
            <a:off x="3173760" y="676080"/>
            <a:ext cx="6271560" cy="57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>
                <a:solidFill>
                  <a:srgbClr val="4C4C4C"/>
                </a:solidFill>
                <a:latin typeface="Palatino Linotype"/>
              </a:rPr>
              <a:t>1ª ETAPA - EIXO 1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5010534" y="3049101"/>
            <a:ext cx="2274840" cy="1870200"/>
          </a:xfrm>
          <a:prstGeom prst="ellipse">
            <a:avLst/>
          </a:prstGeom>
          <a:solidFill>
            <a:srgbClr val="D7B8AB"/>
          </a:solidFill>
          <a:ln w="15840">
            <a:solidFill>
              <a:srgbClr val="00B050"/>
            </a:solidFill>
            <a:round/>
          </a:ln>
        </p:spPr>
      </p:sp>
      <p:sp>
        <p:nvSpPr>
          <p:cNvPr id="91" name="CustomShape 3"/>
          <p:cNvSpPr/>
          <p:nvPr/>
        </p:nvSpPr>
        <p:spPr>
          <a:xfrm>
            <a:off x="5486454" y="3444840"/>
            <a:ext cx="1345680" cy="11844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Calibri"/>
              </a:rPr>
              <a:t>GESTÃO DE PESSOAS</a:t>
            </a:r>
            <a:endParaRPr dirty="0"/>
          </a:p>
        </p:txBody>
      </p:sp>
      <p:sp>
        <p:nvSpPr>
          <p:cNvPr id="92" name="CustomShape 4"/>
          <p:cNvSpPr/>
          <p:nvPr/>
        </p:nvSpPr>
        <p:spPr>
          <a:xfrm>
            <a:off x="8057574" y="3429000"/>
            <a:ext cx="2854080" cy="1056960"/>
          </a:xfrm>
          <a:prstGeom prst="ellipse">
            <a:avLst/>
          </a:prstGeom>
          <a:solidFill>
            <a:srgbClr val="E09878"/>
          </a:solidFill>
          <a:ln w="15840">
            <a:solidFill>
              <a:srgbClr val="A8600D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Calibri"/>
              </a:rPr>
              <a:t>VALORIZAÇÃO</a:t>
            </a:r>
            <a:endParaRPr dirty="0"/>
          </a:p>
        </p:txBody>
      </p:sp>
      <p:sp>
        <p:nvSpPr>
          <p:cNvPr id="93" name="CustomShape 5"/>
          <p:cNvSpPr/>
          <p:nvPr/>
        </p:nvSpPr>
        <p:spPr>
          <a:xfrm>
            <a:off x="4637574" y="1794088"/>
            <a:ext cx="3003120" cy="925001"/>
          </a:xfrm>
          <a:prstGeom prst="ellipse">
            <a:avLst/>
          </a:prstGeom>
          <a:solidFill>
            <a:srgbClr val="00FFFF"/>
          </a:solidFill>
          <a:ln w="15840">
            <a:solidFill>
              <a:srgbClr val="A8600D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Calibri"/>
              </a:rPr>
              <a:t>FORTALECIMENTO DOS VÍNCULOS</a:t>
            </a:r>
            <a:endParaRPr dirty="0"/>
          </a:p>
        </p:txBody>
      </p:sp>
      <p:sp>
        <p:nvSpPr>
          <p:cNvPr id="98" name="CustomShape 10"/>
          <p:cNvSpPr/>
          <p:nvPr/>
        </p:nvSpPr>
        <p:spPr>
          <a:xfrm>
            <a:off x="1564971" y="3416643"/>
            <a:ext cx="2877483" cy="1105920"/>
          </a:xfrm>
          <a:prstGeom prst="ellipse">
            <a:avLst/>
          </a:prstGeom>
          <a:solidFill>
            <a:srgbClr val="FFFF00"/>
          </a:solidFill>
          <a:ln w="15840">
            <a:solidFill>
              <a:srgbClr val="A8600D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Calibri"/>
              </a:rPr>
              <a:t>MOTIVAÇÃO</a:t>
            </a:r>
            <a:endParaRPr dirty="0"/>
          </a:p>
        </p:txBody>
      </p:sp>
      <p:sp>
        <p:nvSpPr>
          <p:cNvPr id="100" name="CustomShape 12"/>
          <p:cNvSpPr/>
          <p:nvPr/>
        </p:nvSpPr>
        <p:spPr>
          <a:xfrm>
            <a:off x="8062228" y="5357547"/>
            <a:ext cx="2832479" cy="71748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ESCUTA ATIVA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CustomShape 13"/>
          <p:cNvSpPr/>
          <p:nvPr/>
        </p:nvSpPr>
        <p:spPr>
          <a:xfrm>
            <a:off x="8057574" y="1794088"/>
            <a:ext cx="2877480" cy="925001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RESSIGNIFICAÇÃO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stomShape 14"/>
          <p:cNvSpPr/>
          <p:nvPr/>
        </p:nvSpPr>
        <p:spPr>
          <a:xfrm>
            <a:off x="1577574" y="5193636"/>
            <a:ext cx="2877480" cy="1077480"/>
          </a:xfrm>
          <a:prstGeom prst="ellipse">
            <a:avLst/>
          </a:prstGeom>
          <a:solidFill>
            <a:srgbClr val="E6E64C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CAPACITAÇÃO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CustomShape 15"/>
          <p:cNvSpPr/>
          <p:nvPr/>
        </p:nvSpPr>
        <p:spPr>
          <a:xfrm>
            <a:off x="1564971" y="1794645"/>
            <a:ext cx="2877480" cy="89856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DINÂMICAS E VÍDEOS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MOTIVACIONAIS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stomShape 14">
            <a:extLst>
              <a:ext uri="{FF2B5EF4-FFF2-40B4-BE49-F238E27FC236}">
                <a16:creationId xmlns:a16="http://schemas.microsoft.com/office/drawing/2014/main" id="{2ABC961A-92F7-8375-2524-0C2A06BDE5BB}"/>
              </a:ext>
            </a:extLst>
          </p:cNvPr>
          <p:cNvSpPr/>
          <p:nvPr/>
        </p:nvSpPr>
        <p:spPr>
          <a:xfrm>
            <a:off x="4700394" y="5193636"/>
            <a:ext cx="2877480" cy="10774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MELHORIA DA </a:t>
            </a:r>
          </a:p>
          <a:p>
            <a:pPr algn="ctr"/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COMUNICAÇÃO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sp>
        <p:nvSpPr>
          <p:cNvPr id="105" name="CustomShape 1"/>
          <p:cNvSpPr/>
          <p:nvPr/>
        </p:nvSpPr>
        <p:spPr>
          <a:xfrm>
            <a:off x="3173760" y="676080"/>
            <a:ext cx="6271560" cy="57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>
                <a:solidFill>
                  <a:srgbClr val="4C4C4C"/>
                </a:solidFill>
                <a:latin typeface="Palatino Linotype"/>
              </a:rPr>
              <a:t>1ª ETAPA - EIXO 2</a:t>
            </a:r>
            <a:endParaRPr/>
          </a:p>
        </p:txBody>
      </p:sp>
      <p:pic>
        <p:nvPicPr>
          <p:cNvPr id="106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90200" y="5067000"/>
            <a:ext cx="1348200" cy="1157040"/>
          </a:xfrm>
          <a:prstGeom prst="rect">
            <a:avLst/>
          </a:prstGeom>
        </p:spPr>
      </p:pic>
      <p:sp>
        <p:nvSpPr>
          <p:cNvPr id="107" name="CustomShape 2"/>
          <p:cNvSpPr/>
          <p:nvPr/>
        </p:nvSpPr>
        <p:spPr>
          <a:xfrm>
            <a:off x="3780000" y="2034783"/>
            <a:ext cx="5217480" cy="717480"/>
          </a:xfrm>
          <a:prstGeom prst="rect">
            <a:avLst/>
          </a:prstGeom>
          <a:solidFill>
            <a:srgbClr val="23B8DC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Gestão de Processos de Trabalho</a:t>
            </a:r>
            <a:endParaRPr/>
          </a:p>
        </p:txBody>
      </p:sp>
      <p:sp>
        <p:nvSpPr>
          <p:cNvPr id="109" name="CustomShape 4"/>
          <p:cNvSpPr/>
          <p:nvPr/>
        </p:nvSpPr>
        <p:spPr>
          <a:xfrm>
            <a:off x="180000" y="4194783"/>
            <a:ext cx="1437480" cy="71748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110" name="CustomShape 5"/>
          <p:cNvSpPr/>
          <p:nvPr/>
        </p:nvSpPr>
        <p:spPr>
          <a:xfrm>
            <a:off x="180000" y="4194783"/>
            <a:ext cx="1437480" cy="717480"/>
          </a:xfrm>
          <a:prstGeom prst="rect">
            <a:avLst/>
          </a:prstGeom>
          <a:solidFill>
            <a:srgbClr val="FF3333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Gabinete</a:t>
            </a:r>
            <a:endParaRPr/>
          </a:p>
        </p:txBody>
      </p:sp>
      <p:sp>
        <p:nvSpPr>
          <p:cNvPr id="111" name="CustomShape 6"/>
          <p:cNvSpPr/>
          <p:nvPr/>
        </p:nvSpPr>
        <p:spPr>
          <a:xfrm>
            <a:off x="2340000" y="4194783"/>
            <a:ext cx="1437480" cy="717480"/>
          </a:xfrm>
          <a:prstGeom prst="rect">
            <a:avLst/>
          </a:prstGeom>
          <a:solidFill>
            <a:srgbClr val="9966CC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Cartório</a:t>
            </a:r>
            <a:endParaRPr/>
          </a:p>
          <a:p>
            <a:pPr algn="ctr"/>
            <a:r>
              <a:rPr lang="pt-BR" b="1"/>
              <a:t>Cível</a:t>
            </a:r>
            <a:endParaRPr/>
          </a:p>
        </p:txBody>
      </p:sp>
      <p:sp>
        <p:nvSpPr>
          <p:cNvPr id="112" name="CustomShape 7"/>
          <p:cNvSpPr/>
          <p:nvPr/>
        </p:nvSpPr>
        <p:spPr>
          <a:xfrm>
            <a:off x="4403520" y="4181103"/>
            <a:ext cx="1437480" cy="717480"/>
          </a:xfrm>
          <a:prstGeom prst="rect">
            <a:avLst/>
          </a:prstGeom>
          <a:solidFill>
            <a:srgbClr val="7DA647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Cartório</a:t>
            </a:r>
            <a:endParaRPr/>
          </a:p>
          <a:p>
            <a:pPr algn="ctr"/>
            <a:r>
              <a:rPr lang="pt-BR" b="1"/>
              <a:t>Crime</a:t>
            </a:r>
            <a:endParaRPr/>
          </a:p>
        </p:txBody>
      </p:sp>
      <p:sp>
        <p:nvSpPr>
          <p:cNvPr id="113" name="CustomShape 8"/>
          <p:cNvSpPr/>
          <p:nvPr/>
        </p:nvSpPr>
        <p:spPr>
          <a:xfrm>
            <a:off x="6840000" y="4194783"/>
            <a:ext cx="1437480" cy="717480"/>
          </a:xfrm>
          <a:prstGeom prst="rect">
            <a:avLst/>
          </a:prstGeom>
          <a:solidFill>
            <a:srgbClr val="B3B300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Infância e</a:t>
            </a:r>
            <a:endParaRPr/>
          </a:p>
          <a:p>
            <a:pPr algn="ctr"/>
            <a:r>
              <a:rPr lang="pt-BR" b="1"/>
              <a:t>Juventude</a:t>
            </a:r>
            <a:endParaRPr/>
          </a:p>
        </p:txBody>
      </p:sp>
      <p:sp>
        <p:nvSpPr>
          <p:cNvPr id="114" name="CustomShape 9"/>
          <p:cNvSpPr/>
          <p:nvPr/>
        </p:nvSpPr>
        <p:spPr>
          <a:xfrm>
            <a:off x="8861760" y="4194783"/>
            <a:ext cx="1257480" cy="717480"/>
          </a:xfrm>
          <a:prstGeom prst="rect">
            <a:avLst/>
          </a:prstGeom>
          <a:solidFill>
            <a:srgbClr val="33CC66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Oficiais de</a:t>
            </a:r>
            <a:endParaRPr/>
          </a:p>
          <a:p>
            <a:pPr algn="ctr"/>
            <a:r>
              <a:rPr lang="pt-BR" b="1"/>
              <a:t>Justiça</a:t>
            </a:r>
            <a:endParaRPr/>
          </a:p>
        </p:txBody>
      </p:sp>
      <p:sp>
        <p:nvSpPr>
          <p:cNvPr id="115" name="CustomShape 10"/>
          <p:cNvSpPr/>
          <p:nvPr/>
        </p:nvSpPr>
        <p:spPr>
          <a:xfrm>
            <a:off x="10620000" y="4194783"/>
            <a:ext cx="1257480" cy="717480"/>
          </a:xfrm>
          <a:prstGeom prst="rect">
            <a:avLst/>
          </a:prstGeom>
          <a:solidFill>
            <a:srgbClr val="FF9966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Adm</a:t>
            </a:r>
            <a:endParaRPr/>
          </a:p>
        </p:txBody>
      </p:sp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421FC537-7E88-C39E-D387-9E1EB38997A7}"/>
              </a:ext>
            </a:extLst>
          </p:cNvPr>
          <p:cNvCxnSpPr>
            <a:cxnSpLocks/>
            <a:stCxn id="107" idx="2"/>
            <a:endCxn id="110" idx="0"/>
          </p:cNvCxnSpPr>
          <p:nvPr/>
        </p:nvCxnSpPr>
        <p:spPr>
          <a:xfrm rot="5400000">
            <a:off x="2922480" y="728523"/>
            <a:ext cx="1442520" cy="5490000"/>
          </a:xfrm>
          <a:prstGeom prst="bentConnector3">
            <a:avLst>
              <a:gd name="adj1" fmla="val 791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64E1A047-70A5-AFA8-F192-0FD7F670910D}"/>
              </a:ext>
            </a:extLst>
          </p:cNvPr>
          <p:cNvCxnSpPr>
            <a:cxnSpLocks/>
            <a:endCxn id="115" idx="0"/>
          </p:cNvCxnSpPr>
          <p:nvPr/>
        </p:nvCxnSpPr>
        <p:spPr>
          <a:xfrm>
            <a:off x="6388740" y="3892383"/>
            <a:ext cx="4860000" cy="3024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stomShape 3"/>
          <p:cNvSpPr/>
          <p:nvPr/>
        </p:nvSpPr>
        <p:spPr>
          <a:xfrm>
            <a:off x="4971213" y="2934783"/>
            <a:ext cx="2877480" cy="71748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txBody>
          <a:bodyPr wrap="none" lIns="90000" tIns="45000" rIns="90000" bIns="45000" anchor="ctr" anchorCtr="1"/>
          <a:lstStyle/>
          <a:p>
            <a:pPr algn="ctr"/>
            <a:r>
              <a:rPr lang="pt-BR" b="1"/>
              <a:t>GRUPOS TEMÁTICOS</a:t>
            </a:r>
            <a:endParaRPr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B0E19A1-BE1A-C283-97D3-5BD0EC836F06}"/>
              </a:ext>
            </a:extLst>
          </p:cNvPr>
          <p:cNvCxnSpPr>
            <a:cxnSpLocks/>
            <a:endCxn id="111" idx="0"/>
          </p:cNvCxnSpPr>
          <p:nvPr/>
        </p:nvCxnSpPr>
        <p:spPr>
          <a:xfrm>
            <a:off x="3058740" y="3892383"/>
            <a:ext cx="0" cy="30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39FB798-CCA1-B8D8-C48D-479181E69047}"/>
              </a:ext>
            </a:extLst>
          </p:cNvPr>
          <p:cNvCxnSpPr>
            <a:cxnSpLocks/>
          </p:cNvCxnSpPr>
          <p:nvPr/>
        </p:nvCxnSpPr>
        <p:spPr>
          <a:xfrm>
            <a:off x="5159389" y="3892383"/>
            <a:ext cx="0" cy="30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68DB241-14AD-791D-9C47-EB010CA52853}"/>
              </a:ext>
            </a:extLst>
          </p:cNvPr>
          <p:cNvCxnSpPr>
            <a:cxnSpLocks/>
          </p:cNvCxnSpPr>
          <p:nvPr/>
        </p:nvCxnSpPr>
        <p:spPr>
          <a:xfrm>
            <a:off x="7568957" y="3892383"/>
            <a:ext cx="0" cy="30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0ACBCC4C-1C06-AD55-BA17-EBC840212971}"/>
              </a:ext>
            </a:extLst>
          </p:cNvPr>
          <p:cNvCxnSpPr>
            <a:cxnSpLocks/>
          </p:cNvCxnSpPr>
          <p:nvPr/>
        </p:nvCxnSpPr>
        <p:spPr>
          <a:xfrm>
            <a:off x="9447184" y="3892383"/>
            <a:ext cx="0" cy="30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09480" y="273600"/>
            <a:ext cx="10971000" cy="1143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3600" b="1" dirty="0">
                <a:solidFill>
                  <a:srgbClr val="4C4C4C"/>
                </a:solidFill>
                <a:latin typeface="Palatino Linotype"/>
              </a:rPr>
              <a:t>2ª ETAPA</a:t>
            </a:r>
            <a:endParaRPr dirty="0"/>
          </a:p>
        </p:txBody>
      </p:sp>
      <p:pic>
        <p:nvPicPr>
          <p:cNvPr id="118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690560" y="5067000"/>
            <a:ext cx="1348200" cy="1157040"/>
          </a:xfrm>
          <a:prstGeom prst="rect">
            <a:avLst/>
          </a:prstGeom>
        </p:spPr>
      </p:pic>
      <p:pic>
        <p:nvPicPr>
          <p:cNvPr id="119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6920" y="228600"/>
            <a:ext cx="2401920" cy="981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5A586D7-7786-56CD-14D7-9F578C94A38E}"/>
              </a:ext>
            </a:extLst>
          </p:cNvPr>
          <p:cNvSpPr txBox="1"/>
          <p:nvPr/>
        </p:nvSpPr>
        <p:spPr>
          <a:xfrm>
            <a:off x="1210962" y="2187146"/>
            <a:ext cx="9860692" cy="3521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Palatino Linotype" panose="02040502050505030304" pitchFamily="18" charset="0"/>
              </a:rPr>
              <a:t>INTERLOCUÇÃO COM OS CLIENTES EXTERNOS</a:t>
            </a:r>
          </a:p>
          <a:p>
            <a:endParaRPr lang="pt-BR" sz="2400" dirty="0">
              <a:latin typeface="Palatino Linotype" panose="02040502050505030304" pitchFamily="18" charset="0"/>
            </a:endParaRPr>
          </a:p>
          <a:p>
            <a:pPr marL="57150" indent="-342900"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latin typeface="Palatino Linotype" panose="02040502050505030304" pitchFamily="18" charset="0"/>
              </a:rPr>
              <a:t>Participação da OAB no Plano Diretor (art. 133, CF);</a:t>
            </a:r>
          </a:p>
          <a:p>
            <a:pPr marL="57150" indent="-342900"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latin typeface="Palatino Linotype" panose="02040502050505030304" pitchFamily="18" charset="0"/>
              </a:rPr>
              <a:t>Alinhamento de rotinas com o MP;</a:t>
            </a:r>
          </a:p>
          <a:p>
            <a:pPr marL="57150" indent="-342900"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latin typeface="Palatino Linotype" panose="02040502050505030304" pitchFamily="18" charset="0"/>
              </a:rPr>
              <a:t>Parcerias de capacitação mútua com as Polícias (Palestra Técnicas de Segurança aos servidores – PM);</a:t>
            </a:r>
          </a:p>
          <a:p>
            <a:pPr marL="57150" indent="-342900"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latin typeface="Palatino Linotype" panose="02040502050505030304" pitchFamily="18" charset="0"/>
              </a:rPr>
              <a:t>Interação com os órgãos integrantes da rede de proteção à criança e ao adolescente (1º Simpósio realizado);</a:t>
            </a:r>
          </a:p>
          <a:p>
            <a:pPr marL="342900" indent="-342900"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latin typeface="Palatino Linotype" panose="02040502050505030304" pitchFamily="18" charset="0"/>
              </a:rPr>
              <a:t>Formulário de avaliação pela comunidade (em construção).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642680" y="768960"/>
            <a:ext cx="9335160" cy="848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>
                <a:solidFill>
                  <a:srgbClr val="4C4C4C"/>
                </a:solidFill>
                <a:latin typeface="Palatino Linotype"/>
              </a:rPr>
              <a:t>RESULTADOS</a:t>
            </a:r>
            <a:endParaRPr/>
          </a:p>
          <a:p>
            <a:endParaRPr/>
          </a:p>
        </p:txBody>
      </p:sp>
      <p:pic>
        <p:nvPicPr>
          <p:cNvPr id="121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122" name="Imagem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658160" y="5031720"/>
            <a:ext cx="1356480" cy="1163880"/>
          </a:xfrm>
          <a:prstGeom prst="rect">
            <a:avLst/>
          </a:prstGeom>
        </p:spPr>
      </p:pic>
      <p:sp>
        <p:nvSpPr>
          <p:cNvPr id="123" name="CustomShape 2"/>
          <p:cNvSpPr/>
          <p:nvPr/>
        </p:nvSpPr>
        <p:spPr>
          <a:xfrm>
            <a:off x="1161535" y="1800000"/>
            <a:ext cx="9996615" cy="46778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>
              <a:spcBef>
                <a:spcPts val="5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Equipe integrada, motivada, dedicada e participativa;</a:t>
            </a:r>
            <a:endParaRPr sz="2200" dirty="0">
              <a:latin typeface="Palatino Linotype" panose="02040502050505030304" pitchFamily="18" charset="0"/>
            </a:endParaRPr>
          </a:p>
          <a:p>
            <a:pPr algn="just">
              <a:spcBef>
                <a:spcPts val="5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Servidores capacitados – qualidade na análise processual e autonomia na prática dos atos cartorários;</a:t>
            </a:r>
            <a:endParaRPr sz="2200" dirty="0">
              <a:latin typeface="Palatino Linotype" panose="02040502050505030304" pitchFamily="18" charset="0"/>
            </a:endParaRPr>
          </a:p>
          <a:p>
            <a:pPr algn="just">
              <a:spcBef>
                <a:spcPts val="5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Padronização dos documentos cartorários – celeridade e organização dos atos;</a:t>
            </a:r>
            <a:endParaRPr sz="2200" dirty="0">
              <a:latin typeface="Palatino Linotype" panose="02040502050505030304" pitchFamily="18" charset="0"/>
            </a:endParaRPr>
          </a:p>
          <a:p>
            <a:pPr algn="just">
              <a:spcBef>
                <a:spcPts val="5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Diminuição de acervo, aumento da produtividade (cartório e gabinete) e melhoramento dos índices oficiais – definição de metas para todos;</a:t>
            </a:r>
            <a:endParaRPr sz="2200" dirty="0">
              <a:latin typeface="Palatino Linotype" panose="02040502050505030304" pitchFamily="18" charset="0"/>
            </a:endParaRPr>
          </a:p>
          <a:p>
            <a:pPr algn="just">
              <a:spcBef>
                <a:spcPts val="5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Padronização de etiquetas (cartório e gabinete) – efetividade e celeridade na triagem de processos;</a:t>
            </a:r>
            <a:endParaRPr sz="2200" dirty="0">
              <a:latin typeface="Palatino Linotype" panose="02040502050505030304" pitchFamily="18" charset="0"/>
            </a:endParaRPr>
          </a:p>
          <a:p>
            <a:pPr>
              <a:spcBef>
                <a:spcPts val="5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Incremento da comunicação entre o Judiciário, MP, OAB e os Órgãos </a:t>
            </a:r>
            <a:r>
              <a:rPr lang="pt-BR" sz="2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Auxi</a:t>
            </a: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- liares.</a:t>
            </a:r>
            <a:endParaRPr sz="2200" dirty="0">
              <a:latin typeface="Palatino Linotype" panose="02040502050505030304" pitchFamily="18" charset="0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642680" y="360000"/>
            <a:ext cx="9335160" cy="13669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 dirty="0">
                <a:solidFill>
                  <a:srgbClr val="4C4C4C"/>
                </a:solidFill>
                <a:latin typeface="Palatino Linotype"/>
              </a:rPr>
              <a:t>RESULTADOS</a:t>
            </a:r>
            <a:endParaRPr dirty="0"/>
          </a:p>
          <a:p>
            <a:pPr algn="ctr"/>
            <a:r>
              <a:rPr lang="pt-BR" sz="2000" b="1" dirty="0">
                <a:solidFill>
                  <a:srgbClr val="4C4C4C"/>
                </a:solidFill>
                <a:latin typeface="Palatino Linotype"/>
              </a:rPr>
              <a:t>(Dados Estatísticos)</a:t>
            </a:r>
            <a:endParaRPr dirty="0"/>
          </a:p>
          <a:p>
            <a:pPr algn="ctr"/>
            <a:r>
              <a:rPr lang="pt-BR" sz="1400" i="1" dirty="0">
                <a:solidFill>
                  <a:srgbClr val="4C4C4C"/>
                </a:solidFill>
                <a:latin typeface="Palatino Linotype"/>
              </a:rPr>
              <a:t>*</a:t>
            </a:r>
            <a:r>
              <a:rPr lang="pt-BR" sz="1400" i="1" dirty="0" err="1">
                <a:solidFill>
                  <a:srgbClr val="4C4C4C"/>
                </a:solidFill>
                <a:latin typeface="Palatino Linotype"/>
              </a:rPr>
              <a:t>Fonte:Exaudi</a:t>
            </a:r>
            <a:endParaRPr dirty="0"/>
          </a:p>
          <a:p>
            <a:endParaRPr dirty="0"/>
          </a:p>
        </p:txBody>
      </p:sp>
      <p:pic>
        <p:nvPicPr>
          <p:cNvPr id="12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126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800360" y="5400360"/>
            <a:ext cx="1168200" cy="897480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CBA8F9-3377-9DFF-8F74-4CE98590A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58261"/>
              </p:ext>
            </p:extLst>
          </p:nvPr>
        </p:nvGraphicFramePr>
        <p:xfrm>
          <a:off x="1190367" y="1915960"/>
          <a:ext cx="10065264" cy="3484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6710">
                  <a:extLst>
                    <a:ext uri="{9D8B030D-6E8A-4147-A177-3AD203B41FA5}">
                      <a16:colId xmlns:a16="http://schemas.microsoft.com/office/drawing/2014/main" val="3297308699"/>
                    </a:ext>
                  </a:extLst>
                </a:gridCol>
                <a:gridCol w="2696308">
                  <a:extLst>
                    <a:ext uri="{9D8B030D-6E8A-4147-A177-3AD203B41FA5}">
                      <a16:colId xmlns:a16="http://schemas.microsoft.com/office/drawing/2014/main" val="2798238966"/>
                    </a:ext>
                  </a:extLst>
                </a:gridCol>
                <a:gridCol w="2932246">
                  <a:extLst>
                    <a:ext uri="{9D8B030D-6E8A-4147-A177-3AD203B41FA5}">
                      <a16:colId xmlns:a16="http://schemas.microsoft.com/office/drawing/2014/main" val="3757743315"/>
                    </a:ext>
                  </a:extLst>
                </a:gridCol>
              </a:tblGrid>
              <a:tr h="461432"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latin typeface="Palatino Linotype" panose="02040502050505030304" pitchFamily="18" charset="0"/>
                      </a:endParaRPr>
                    </a:p>
                  </a:txBody>
                  <a:tcPr>
                    <a:pattFill prst="lgCheck">
                      <a:fgClr>
                        <a:schemeClr val="accent4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atin typeface="Palatino Linotype" panose="02040502050505030304" pitchFamily="18" charset="0"/>
                        </a:rPr>
                        <a:t>2021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latin typeface="Palatino Linotype" panose="02040502050505030304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12138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Palatino Linotype" panose="02040502050505030304" pitchFamily="18" charset="0"/>
                        </a:rPr>
                        <a:t>ÍNDICE DE ATENDIMENTO À DEMANDA (IAD)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84%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171,3%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326712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Palatino Linotype" panose="02040502050505030304" pitchFamily="18" charset="0"/>
                        </a:rPr>
                        <a:t>TAXA DE CONGESTIONAMENTO (TC)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91,8%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87,1%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506225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latin typeface="Palatino Linotype" panose="02040502050505030304" pitchFamily="18" charset="0"/>
                        </a:rPr>
                        <a:t>PERCENTUAL CUMPRIMENTO META 02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17,3%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 36,5%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17382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latin typeface="Palatino Linotype" panose="02040502050505030304" pitchFamily="18" charset="0"/>
                        </a:rPr>
                        <a:t>ACERVO PROCESSUAL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8.060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7.399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70493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latin typeface="Palatino Linotype" panose="02040502050505030304" pitchFamily="18" charset="0"/>
                        </a:rPr>
                        <a:t>DESPACHOS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2.590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3.405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893019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latin typeface="Palatino Linotype" panose="02040502050505030304" pitchFamily="18" charset="0"/>
                        </a:rPr>
                        <a:t>DECISÕES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629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 607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401878"/>
                  </a:ext>
                </a:extLst>
              </a:tr>
              <a:tr h="431853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latin typeface="Palatino Linotype" panose="02040502050505030304" pitchFamily="18" charset="0"/>
                        </a:rPr>
                        <a:t>SENTENÇAS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629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>
                          <a:latin typeface="Palatino Linotype" panose="02040502050505030304" pitchFamily="18" charset="0"/>
                        </a:rPr>
                        <a:t>1.162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40798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698120" y="1019520"/>
            <a:ext cx="9335160" cy="848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GESTÃO DE PESSOAS</a:t>
            </a:r>
            <a:endParaRPr lang="pt-BR" sz="3200" dirty="0"/>
          </a:p>
          <a:p>
            <a:endParaRPr dirty="0"/>
          </a:p>
        </p:txBody>
      </p:sp>
      <p:pic>
        <p:nvPicPr>
          <p:cNvPr id="12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4" name="Imagem 3" descr="Grupo de pessoas em pé em ambiente interno&#10;&#10;Descrição gerada automaticamente com confiança baixa">
            <a:extLst>
              <a:ext uri="{FF2B5EF4-FFF2-40B4-BE49-F238E27FC236}">
                <a16:creationId xmlns:a16="http://schemas.microsoft.com/office/drawing/2014/main" id="{CA1E9D48-B779-C105-7360-C9F78134B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00" y="1932674"/>
            <a:ext cx="5207742" cy="390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Grupo de pessoas em pé&#10;&#10;Descrição gerada automaticamente com confiança média">
            <a:extLst>
              <a:ext uri="{FF2B5EF4-FFF2-40B4-BE49-F238E27FC236}">
                <a16:creationId xmlns:a16="http://schemas.microsoft.com/office/drawing/2014/main" id="{212FE5CB-3299-D016-2617-533B74192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8" y="1932674"/>
            <a:ext cx="4993258" cy="390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875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698120" y="1019520"/>
            <a:ext cx="9335160" cy="848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GESTÃO DE TRABALHO</a:t>
            </a:r>
            <a:endParaRPr dirty="0"/>
          </a:p>
        </p:txBody>
      </p:sp>
      <p:pic>
        <p:nvPicPr>
          <p:cNvPr id="12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129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9645" y="2054880"/>
            <a:ext cx="4192200" cy="3148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1" name="Imagem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41059" y="2054880"/>
            <a:ext cx="4144680" cy="3752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0" name="Imagem 8"/>
          <p:cNvPicPr/>
          <p:nvPr/>
        </p:nvPicPr>
        <p:blipFill>
          <a:blip r:embed="rId5"/>
          <a:stretch>
            <a:fillRect/>
          </a:stretch>
        </p:blipFill>
        <p:spPr>
          <a:xfrm>
            <a:off x="4393014" y="3047040"/>
            <a:ext cx="3116876" cy="294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91A24CFD-E7A6-3696-0D6B-ECB670CC2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" b="9648"/>
          <a:stretch/>
        </p:blipFill>
        <p:spPr>
          <a:xfrm>
            <a:off x="2829698" y="2063577"/>
            <a:ext cx="5968313" cy="385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01CEFEA-9514-E6DF-CAC7-E127405DDF54}"/>
              </a:ext>
            </a:extLst>
          </p:cNvPr>
          <p:cNvSpPr txBox="1"/>
          <p:nvPr/>
        </p:nvSpPr>
        <p:spPr>
          <a:xfrm>
            <a:off x="2829698" y="742254"/>
            <a:ext cx="6098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MURAL DO PROJETO</a:t>
            </a:r>
            <a:endParaRPr lang="pt-BR" sz="32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Imagem 4">
            <a:extLst>
              <a:ext uri="{FF2B5EF4-FFF2-40B4-BE49-F238E27FC236}">
                <a16:creationId xmlns:a16="http://schemas.microsoft.com/office/drawing/2014/main" id="{C2F8F532-0991-6219-9A98-ED800BF954A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920" y="228240"/>
            <a:ext cx="2085577" cy="9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969479" y="1209240"/>
            <a:ext cx="10275169" cy="1336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1º SIMPÓSIO DA INFÂNCIA E JUVENTUDE DE CACULÉ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  <a:p>
            <a:endParaRPr dirty="0"/>
          </a:p>
        </p:txBody>
      </p:sp>
      <p:pic>
        <p:nvPicPr>
          <p:cNvPr id="134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136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7922334" y="1949551"/>
            <a:ext cx="3522960" cy="247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7" name="Imagem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68833" y="1968086"/>
            <a:ext cx="3513960" cy="263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5" name="Imagem 3"/>
          <p:cNvPicPr/>
          <p:nvPr/>
        </p:nvPicPr>
        <p:blipFill>
          <a:blip r:embed="rId5"/>
          <a:stretch>
            <a:fillRect/>
          </a:stretch>
        </p:blipFill>
        <p:spPr>
          <a:xfrm>
            <a:off x="4095720" y="3429000"/>
            <a:ext cx="4152240" cy="273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688840" y="865227"/>
            <a:ext cx="8513734" cy="852547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TREINAMENTO DE SEGURANÇA PARA OFICIAIS DE JUSTIÇA</a:t>
            </a:r>
          </a:p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</a:rPr>
              <a:t>(94ª CIPM)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  <a:p>
            <a:endParaRPr dirty="0"/>
          </a:p>
        </p:txBody>
      </p:sp>
      <p:pic>
        <p:nvPicPr>
          <p:cNvPr id="134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15" name="Imagem 14" descr="Grupo de pessoas sentadas em sala de aula&#10;&#10;Descrição gerada automaticamente com confiança média">
            <a:extLst>
              <a:ext uri="{FF2B5EF4-FFF2-40B4-BE49-F238E27FC236}">
                <a16:creationId xmlns:a16="http://schemas.microsoft.com/office/drawing/2014/main" id="{EAE516E1-1D3F-DB37-F683-A72D4ED04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93" y="1977593"/>
            <a:ext cx="2740344" cy="3839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m 16" descr="Grupo de pessoas sentadas em cadeiras&#10;&#10;Descrição gerada automaticamente">
            <a:extLst>
              <a:ext uri="{FF2B5EF4-FFF2-40B4-BE49-F238E27FC236}">
                <a16:creationId xmlns:a16="http://schemas.microsoft.com/office/drawing/2014/main" id="{C3CF06B6-0E7C-3C21-3E21-717FED6971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9" y="1977593"/>
            <a:ext cx="2879938" cy="3839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m 18" descr="Salão com pessoas ao redor&#10;&#10;Descrição gerada automaticamente">
            <a:extLst>
              <a:ext uri="{FF2B5EF4-FFF2-40B4-BE49-F238E27FC236}">
                <a16:creationId xmlns:a16="http://schemas.microsoft.com/office/drawing/2014/main" id="{CC8E6C8E-71E4-5F45-8D14-ADE66EDEEB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14" y="2566129"/>
            <a:ext cx="4320772" cy="3251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820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3420000" y="360000"/>
            <a:ext cx="5757120" cy="8971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pPr algn="ctr">
              <a:lnSpc>
                <a:spcPct val="150000"/>
              </a:lnSpc>
            </a:pPr>
            <a:r>
              <a:rPr lang="pt-BR" sz="2600" b="1" dirty="0">
                <a:solidFill>
                  <a:srgbClr val="4C4C4C"/>
                </a:solidFill>
                <a:latin typeface="Palatino Linotype"/>
              </a:rPr>
              <a:t>FÓRUM NAOMAR ALCÂNTARA</a:t>
            </a:r>
            <a:endParaRPr dirty="0"/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</p:txBody>
      </p:sp>
      <p:pic>
        <p:nvPicPr>
          <p:cNvPr id="51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8840" y="114120"/>
            <a:ext cx="2401920" cy="981000"/>
          </a:xfrm>
          <a:prstGeom prst="rect">
            <a:avLst/>
          </a:prstGeom>
        </p:spPr>
      </p:pic>
      <p:pic>
        <p:nvPicPr>
          <p:cNvPr id="52" name="Imagem 7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000" y="1980000"/>
            <a:ext cx="8457120" cy="395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2">
            <a:extLst>
              <a:ext uri="{FF2B5EF4-FFF2-40B4-BE49-F238E27FC236}">
                <a16:creationId xmlns:a16="http://schemas.microsoft.com/office/drawing/2014/main" id="{3DB4AFED-A30B-44E8-9C86-057CD3835C5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85800" y="4901760"/>
            <a:ext cx="1430280" cy="122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sp>
        <p:nvSpPr>
          <p:cNvPr id="139" name="CustomShape 1"/>
          <p:cNvSpPr/>
          <p:nvPr/>
        </p:nvSpPr>
        <p:spPr>
          <a:xfrm>
            <a:off x="2109834" y="2436675"/>
            <a:ext cx="7632360" cy="2716093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pt-BR" sz="2800" dirty="0">
                <a:solidFill>
                  <a:srgbClr val="000000"/>
                </a:solidFill>
                <a:latin typeface="Palatino Linotype"/>
              </a:rPr>
              <a:t>“Sempre vejo anunciados cursos de oratória. </a:t>
            </a:r>
            <a:endParaRPr dirty="0"/>
          </a:p>
          <a:p>
            <a:r>
              <a:rPr lang="pt-BR" sz="2800" dirty="0">
                <a:solidFill>
                  <a:srgbClr val="000000"/>
                </a:solidFill>
                <a:latin typeface="Palatino Linotype"/>
              </a:rPr>
              <a:t>Nunca vi anunciado curso de </a:t>
            </a:r>
            <a:r>
              <a:rPr lang="pt-BR" sz="2800" dirty="0" err="1">
                <a:solidFill>
                  <a:srgbClr val="000000"/>
                </a:solidFill>
                <a:latin typeface="Palatino Linotype"/>
              </a:rPr>
              <a:t>escutatória</a:t>
            </a:r>
            <a:r>
              <a:rPr lang="pt-BR" sz="2800" dirty="0">
                <a:solidFill>
                  <a:srgbClr val="000000"/>
                </a:solidFill>
                <a:latin typeface="Palatino Linotype"/>
              </a:rPr>
              <a:t>. </a:t>
            </a:r>
            <a:endParaRPr dirty="0"/>
          </a:p>
          <a:p>
            <a:r>
              <a:rPr lang="pt-BR" sz="2800" dirty="0">
                <a:solidFill>
                  <a:srgbClr val="000000"/>
                </a:solidFill>
                <a:latin typeface="Palatino Linotype"/>
              </a:rPr>
              <a:t>Todo mundo quer aprender a falar. </a:t>
            </a:r>
            <a:endParaRPr dirty="0"/>
          </a:p>
          <a:p>
            <a:r>
              <a:rPr lang="pt-BR" sz="2800" dirty="0">
                <a:solidFill>
                  <a:srgbClr val="000000"/>
                </a:solidFill>
                <a:latin typeface="Palatino Linotype"/>
              </a:rPr>
              <a:t>Ninguém quer aprender a ouvir.”</a:t>
            </a:r>
            <a:endParaRPr dirty="0"/>
          </a:p>
          <a:p>
            <a:r>
              <a:rPr lang="pt-BR" sz="2800" dirty="0">
                <a:solidFill>
                  <a:srgbClr val="000000"/>
                </a:solidFill>
                <a:latin typeface="Palatino Linotype"/>
              </a:rPr>
              <a:t> </a:t>
            </a:r>
            <a:endParaRPr dirty="0"/>
          </a:p>
          <a:p>
            <a:pPr algn="r"/>
            <a:r>
              <a:rPr lang="pt-BR" sz="2800" dirty="0">
                <a:solidFill>
                  <a:srgbClr val="000000"/>
                </a:solidFill>
                <a:latin typeface="Palatino Linotype"/>
              </a:rPr>
              <a:t>- Rubem Alves -</a:t>
            </a:r>
            <a:endParaRPr dirty="0"/>
          </a:p>
        </p:txBody>
      </p:sp>
      <p:pic>
        <p:nvPicPr>
          <p:cNvPr id="140" name="Imagem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868040" y="5253480"/>
            <a:ext cx="1121400" cy="96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7280" y="228240"/>
            <a:ext cx="2401920" cy="981000"/>
          </a:xfrm>
          <a:prstGeom prst="rect">
            <a:avLst/>
          </a:prstGeom>
        </p:spPr>
      </p:pic>
      <p:pic>
        <p:nvPicPr>
          <p:cNvPr id="143" name="Imagem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620000" y="5040000"/>
            <a:ext cx="1369440" cy="117576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55F58F-B6AD-4423-0C26-E8BE4A357CF7}"/>
              </a:ext>
            </a:extLst>
          </p:cNvPr>
          <p:cNvSpPr txBox="1"/>
          <p:nvPr/>
        </p:nvSpPr>
        <p:spPr>
          <a:xfrm>
            <a:off x="1173893" y="2261286"/>
            <a:ext cx="931826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45000"/>
            </a:pPr>
            <a:r>
              <a:rPr lang="pt-BR" sz="6000" b="1" dirty="0">
                <a:solidFill>
                  <a:srgbClr val="4C4C4C"/>
                </a:solidFill>
                <a:latin typeface="Segoe Script" panose="030B0504020000000003" pitchFamily="66" charset="0"/>
              </a:rPr>
              <a:t>Obrigado</a:t>
            </a:r>
            <a:r>
              <a:rPr lang="pt-BR" sz="4800" b="1" dirty="0">
                <a:solidFill>
                  <a:srgbClr val="4C4C4C"/>
                </a:solidFill>
                <a:latin typeface="Segoe Script" panose="030B0504020000000003" pitchFamily="66" charset="0"/>
              </a:rPr>
              <a:t>!</a:t>
            </a:r>
          </a:p>
          <a:p>
            <a:pPr algn="ctr">
              <a:lnSpc>
                <a:spcPct val="150000"/>
              </a:lnSpc>
              <a:buSzPct val="45000"/>
            </a:pPr>
            <a:endParaRPr lang="pt-BR" sz="4800" dirty="0">
              <a:latin typeface="Segoe Script" panose="030B0504020000000003" pitchFamily="66" charset="0"/>
            </a:endParaRPr>
          </a:p>
          <a:p>
            <a:pPr algn="r">
              <a:lnSpc>
                <a:spcPct val="150000"/>
              </a:lnSpc>
              <a:buSzPct val="45000"/>
            </a:pPr>
            <a:r>
              <a:rPr lang="pt-BR" sz="3200" b="1" dirty="0" err="1">
                <a:solidFill>
                  <a:srgbClr val="4C4C4C"/>
                </a:solidFill>
                <a:latin typeface="Segoe Script" panose="030B0504020000000003" pitchFamily="66" charset="0"/>
              </a:rPr>
              <a:t>Álerson</a:t>
            </a:r>
            <a:r>
              <a:rPr lang="pt-BR" sz="4800" b="1" dirty="0">
                <a:solidFill>
                  <a:srgbClr val="4C4C4C"/>
                </a:solidFill>
                <a:latin typeface="Segoe Script" panose="030B0504020000000003" pitchFamily="66" charset="0"/>
              </a:rPr>
              <a:t> </a:t>
            </a:r>
            <a:r>
              <a:rPr lang="pt-BR" sz="3200" b="1" dirty="0">
                <a:solidFill>
                  <a:srgbClr val="4C4C4C"/>
                </a:solidFill>
                <a:latin typeface="Segoe Script" panose="030B0504020000000003" pitchFamily="66" charset="0"/>
              </a:rPr>
              <a:t>Mendonça</a:t>
            </a:r>
            <a:endParaRPr lang="pt-BR" sz="3200" dirty="0">
              <a:latin typeface="Segoe Script" panose="030B05040200000000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>
            <a:extLst>
              <a:ext uri="{FF2B5EF4-FFF2-40B4-BE49-F238E27FC236}">
                <a16:creationId xmlns:a16="http://schemas.microsoft.com/office/drawing/2014/main" id="{D804C4DA-91C5-434C-DCAD-592A154B03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84044" y="1890584"/>
            <a:ext cx="9032701" cy="4423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6AABC2-9E2E-8905-C0A1-996FC661BB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5800" y="4901760"/>
            <a:ext cx="1430280" cy="1227240"/>
          </a:xfrm>
          <a:prstGeom prst="rect">
            <a:avLst/>
          </a:prstGeom>
        </p:spPr>
      </p:pic>
      <p:pic>
        <p:nvPicPr>
          <p:cNvPr id="4" name="Imagem 5">
            <a:extLst>
              <a:ext uri="{FF2B5EF4-FFF2-40B4-BE49-F238E27FC236}">
                <a16:creationId xmlns:a16="http://schemas.microsoft.com/office/drawing/2014/main" id="{1D410AA3-076E-32FF-378D-A3F975BE4B2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8840" y="114120"/>
            <a:ext cx="2401920" cy="981000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8146BB95-0053-ECFB-EAFF-D4D8D69AF27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1240" y="266520"/>
            <a:ext cx="2401920" cy="981000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B060310C-000D-5A3D-12FC-6CB17ABF152A}"/>
              </a:ext>
            </a:extLst>
          </p:cNvPr>
          <p:cNvSpPr/>
          <p:nvPr/>
        </p:nvSpPr>
        <p:spPr>
          <a:xfrm>
            <a:off x="3217440" y="398173"/>
            <a:ext cx="5757120" cy="849347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srgbClr val="4C4C4C"/>
                </a:solidFill>
                <a:latin typeface="Palatino Linotype"/>
              </a:rPr>
              <a:t>A EQUIPE</a:t>
            </a:r>
            <a:endParaRPr sz="3000" dirty="0"/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  <a:latin typeface="Times New Roman"/>
              </a:rPr>
              <a:t>	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76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181960" y="402480"/>
            <a:ext cx="9335160" cy="1214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>
                <a:solidFill>
                  <a:srgbClr val="4C4C4C"/>
                </a:solidFill>
                <a:latin typeface="Palatino Linotype"/>
              </a:rPr>
              <a:t>PANORAMA DA VARA ÚNICA DE CACULÉ</a:t>
            </a:r>
            <a:endParaRPr/>
          </a:p>
          <a:p>
            <a:pPr algn="ctr"/>
            <a:r>
              <a:rPr lang="pt-BR" sz="2800" b="1">
                <a:solidFill>
                  <a:srgbClr val="4C4C4C"/>
                </a:solidFill>
                <a:latin typeface="Palatino Linotype"/>
              </a:rPr>
              <a:t>(Entrância Intermediária - Março de 2021)</a:t>
            </a:r>
            <a:endParaRPr/>
          </a:p>
          <a:p>
            <a:endParaRPr/>
          </a:p>
        </p:txBody>
      </p:sp>
      <p:pic>
        <p:nvPicPr>
          <p:cNvPr id="54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55" name="Imagem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493280" y="4924800"/>
            <a:ext cx="1513440" cy="1298880"/>
          </a:xfrm>
          <a:prstGeom prst="rect">
            <a:avLst/>
          </a:prstGeom>
        </p:spPr>
      </p:pic>
      <p:sp>
        <p:nvSpPr>
          <p:cNvPr id="56" name="CustomShape 2"/>
          <p:cNvSpPr/>
          <p:nvPr/>
        </p:nvSpPr>
        <p:spPr>
          <a:xfrm>
            <a:off x="531341" y="2035032"/>
            <a:ext cx="10503244" cy="3747931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Elevado acervo processual;</a:t>
            </a:r>
            <a:endParaRPr sz="22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Índice de Atendimento à Demanda - IAD em 84%;</a:t>
            </a:r>
            <a:endParaRPr sz="22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Taxa de Congestionamento – TC em 98,1%;</a:t>
            </a:r>
            <a:endParaRPr sz="22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Carência de servidores, desmotivação, baixa produtividade e pouca capacitação;</a:t>
            </a:r>
            <a:endParaRPr sz="22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Inexistência de metas e rotinas pré-definidas;</a:t>
            </a:r>
            <a:endParaRPr sz="22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Morosidade processual, insatisfação dos jurisdicionados e Advogados etc.</a:t>
            </a:r>
            <a:endParaRPr sz="2200" dirty="0">
              <a:latin typeface="Palatino Linotype" panose="02040502050505030304" pitchFamily="18" charset="0"/>
            </a:endParaRPr>
          </a:p>
          <a:p>
            <a:endParaRPr sz="2200" dirty="0">
              <a:latin typeface="Palatino Linotype" panose="02040502050505030304" pitchFamily="18" charset="0"/>
            </a:endParaRPr>
          </a:p>
          <a:p>
            <a:endParaRPr sz="22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sp>
        <p:nvSpPr>
          <p:cNvPr id="58" name="CustomShape 1"/>
          <p:cNvSpPr/>
          <p:nvPr/>
        </p:nvSpPr>
        <p:spPr>
          <a:xfrm>
            <a:off x="2979360" y="682560"/>
            <a:ext cx="6737760" cy="57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600" b="1">
                <a:solidFill>
                  <a:srgbClr val="4C4C4C"/>
                </a:solidFill>
                <a:latin typeface="Palatino Linotype"/>
              </a:rPr>
              <a:t>IDEALIZAÇÃO</a:t>
            </a:r>
            <a:endParaRPr/>
          </a:p>
        </p:txBody>
      </p:sp>
      <p:pic>
        <p:nvPicPr>
          <p:cNvPr id="59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38000" y="5021640"/>
            <a:ext cx="1400400" cy="1202040"/>
          </a:xfrm>
          <a:prstGeom prst="rect">
            <a:avLst/>
          </a:prstGeom>
        </p:spPr>
      </p:pic>
      <p:sp>
        <p:nvSpPr>
          <p:cNvPr id="60" name="CustomShape 2"/>
          <p:cNvSpPr/>
          <p:nvPr/>
        </p:nvSpPr>
        <p:spPr>
          <a:xfrm>
            <a:off x="1260389" y="2340000"/>
            <a:ext cx="9897762" cy="359748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pPr algn="ctr"/>
            <a:r>
              <a:rPr lang="pt-BR" sz="4000" dirty="0">
                <a:solidFill>
                  <a:srgbClr val="000000"/>
                </a:solidFill>
                <a:latin typeface="Palatino Linotype" panose="02040502050505030304" pitchFamily="18" charset="0"/>
              </a:rPr>
              <a:t>Administrar é, antes de tudo, ouvir!</a:t>
            </a:r>
            <a:endParaRPr dirty="0">
              <a:latin typeface="Palatino Linotype" panose="02040502050505030304" pitchFamily="18" charset="0"/>
            </a:endParaRPr>
          </a:p>
          <a:p>
            <a:endParaRPr dirty="0">
              <a:latin typeface="Palatino Linotype" panose="0204050205050503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* Necessidade de se ouvir nossos clientes internos (servidores) e externos (advogados, MP </a:t>
            </a:r>
            <a:r>
              <a:rPr lang="pt-BR" sz="28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etc</a:t>
            </a:r>
            <a:r>
              <a:rPr lang="pt-BR" sz="2800" dirty="0">
                <a:solidFill>
                  <a:srgbClr val="000000"/>
                </a:solidFill>
                <a:latin typeface="Palatino Linotype" panose="02040502050505030304" pitchFamily="18" charset="0"/>
              </a:rPr>
              <a:t>).</a:t>
            </a:r>
            <a:endParaRPr dirty="0">
              <a:latin typeface="Palatino Linotype" panose="02040502050505030304" pitchFamily="18" charset="0"/>
            </a:endParaRPr>
          </a:p>
          <a:p>
            <a:endParaRPr dirty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09480" y="273600"/>
            <a:ext cx="10969560" cy="1141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 sz="3200" b="1" dirty="0">
                <a:solidFill>
                  <a:srgbClr val="4C4C4C"/>
                </a:solidFill>
                <a:latin typeface="Palatino Linotype"/>
              </a:rPr>
              <a:t>CONCEITO</a:t>
            </a:r>
            <a:endParaRPr dirty="0"/>
          </a:p>
        </p:txBody>
      </p:sp>
      <p:sp>
        <p:nvSpPr>
          <p:cNvPr id="62" name="CustomShape 2"/>
          <p:cNvSpPr/>
          <p:nvPr/>
        </p:nvSpPr>
        <p:spPr>
          <a:xfrm>
            <a:off x="1198605" y="1980000"/>
            <a:ext cx="9984259" cy="3765892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Palatino Linotype" panose="02040502050505030304" pitchFamily="18" charset="0"/>
              </a:rPr>
              <a:t>É o compartilhamento da gestão </a:t>
            </a:r>
            <a:endParaRPr dirty="0">
              <a:latin typeface="Palatino Linotype" panose="02040502050505030304" pitchFamily="18" charset="0"/>
            </a:endParaRPr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Palatino Linotype" panose="02040502050505030304" pitchFamily="18" charset="0"/>
              </a:rPr>
              <a:t>com todos os atores/sujeitos</a:t>
            </a:r>
            <a:endParaRPr dirty="0">
              <a:latin typeface="Palatino Linotype" panose="02040502050505030304" pitchFamily="18" charset="0"/>
            </a:endParaRPr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Palatino Linotype" panose="02040502050505030304" pitchFamily="18" charset="0"/>
              </a:rPr>
              <a:t>que compõem o sistema de justiça local,</a:t>
            </a:r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Palatino Linotype" panose="02040502050505030304" pitchFamily="18" charset="0"/>
              </a:rPr>
              <a:t>por meio da escuta ativa, </a:t>
            </a:r>
            <a:endParaRPr dirty="0">
              <a:latin typeface="Palatino Linotype" panose="02040502050505030304" pitchFamily="18" charset="0"/>
            </a:endParaRPr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Palatino Linotype" panose="02040502050505030304" pitchFamily="18" charset="0"/>
              </a:rPr>
              <a:t>com vistas à melhoria dos serviços</a:t>
            </a:r>
            <a:endParaRPr dirty="0">
              <a:latin typeface="Palatino Linotype" panose="02040502050505030304" pitchFamily="18" charset="0"/>
            </a:endParaRPr>
          </a:p>
          <a:p>
            <a:pPr algn="ctr"/>
            <a:r>
              <a:rPr lang="pt-BR" sz="3600" dirty="0">
                <a:solidFill>
                  <a:srgbClr val="000000"/>
                </a:solidFill>
                <a:latin typeface="Palatino Linotype" panose="02040502050505030304" pitchFamily="18" charset="0"/>
              </a:rPr>
              <a:t>prestados ao jurisdicionado. </a:t>
            </a:r>
            <a:endParaRPr dirty="0">
              <a:latin typeface="Palatino Linotype" panose="02040502050505030304" pitchFamily="18" charset="0"/>
            </a:endParaRPr>
          </a:p>
        </p:txBody>
      </p:sp>
      <p:pic>
        <p:nvPicPr>
          <p:cNvPr id="63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480680" y="4886640"/>
            <a:ext cx="1557720" cy="1336680"/>
          </a:xfrm>
          <a:prstGeom prst="rect">
            <a:avLst/>
          </a:prstGeom>
        </p:spPr>
      </p:pic>
      <p:pic>
        <p:nvPicPr>
          <p:cNvPr id="64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287280" y="228240"/>
            <a:ext cx="2401920" cy="9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>
            <a:extLst>
              <a:ext uri="{FF2B5EF4-FFF2-40B4-BE49-F238E27FC236}">
                <a16:creationId xmlns:a16="http://schemas.microsoft.com/office/drawing/2014/main" id="{3C774598-9EE0-A84C-9D9C-2194FBC841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7280" y="228240"/>
            <a:ext cx="2401920" cy="981000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78487B2A-9033-C424-5544-884D5473CC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80680" y="4886640"/>
            <a:ext cx="1557720" cy="133668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FFF358F-E38D-93DC-E667-27A3B19384F3}"/>
              </a:ext>
            </a:extLst>
          </p:cNvPr>
          <p:cNvSpPr txBox="1"/>
          <p:nvPr/>
        </p:nvSpPr>
        <p:spPr>
          <a:xfrm>
            <a:off x="1396314" y="2150076"/>
            <a:ext cx="90843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Palatino Linotype" panose="02040502050505030304" pitchFamily="18" charset="0"/>
              </a:rPr>
              <a:t>Não é delegar a decisão, mas considerar as opiniões, sugestões e críticas, buscando a harmonização dos interesses, a fim de se atingir o </a:t>
            </a:r>
            <a:r>
              <a:rPr lang="pt-BR" sz="3200" b="1" u="sng" dirty="0">
                <a:latin typeface="Palatino Linotype" panose="02040502050505030304" pitchFamily="18" charset="0"/>
              </a:rPr>
              <a:t>melhor</a:t>
            </a:r>
            <a:r>
              <a:rPr lang="pt-BR" sz="3200" dirty="0">
                <a:latin typeface="Palatino Linotype" panose="02040502050505030304" pitchFamily="18" charset="0"/>
              </a:rPr>
              <a:t> resultado.</a:t>
            </a:r>
          </a:p>
          <a:p>
            <a:pPr algn="just"/>
            <a:endParaRPr lang="pt-BR" sz="3200" dirty="0">
              <a:latin typeface="Palatino Linotype" panose="02040502050505030304" pitchFamily="18" charset="0"/>
            </a:endParaRPr>
          </a:p>
          <a:p>
            <a:pPr algn="just"/>
            <a:r>
              <a:rPr lang="pt-BR" sz="3200" dirty="0">
                <a:latin typeface="Palatino Linotype" panose="02040502050505030304" pitchFamily="18" charset="0"/>
              </a:rPr>
              <a:t>Busca-se a EFICIÊNCIA e não a EFICÁCIA</a:t>
            </a:r>
          </a:p>
        </p:txBody>
      </p:sp>
    </p:spTree>
    <p:extLst>
      <p:ext uri="{BB962C8B-B14F-4D97-AF65-F5344CB8AC3E}">
        <p14:creationId xmlns:p14="http://schemas.microsoft.com/office/powerpoint/2010/main" val="202994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66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480680" y="4886640"/>
            <a:ext cx="1557720" cy="1336680"/>
          </a:xfrm>
          <a:prstGeom prst="rect">
            <a:avLst/>
          </a:prstGeom>
        </p:spPr>
      </p:pic>
      <p:sp>
        <p:nvSpPr>
          <p:cNvPr id="67" name="CustomShape 1"/>
          <p:cNvSpPr/>
          <p:nvPr/>
        </p:nvSpPr>
        <p:spPr>
          <a:xfrm>
            <a:off x="2692080" y="920520"/>
            <a:ext cx="6271560" cy="57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>
                <a:solidFill>
                  <a:srgbClr val="4C4C4C"/>
                </a:solidFill>
                <a:latin typeface="Palatino Linotype"/>
              </a:rPr>
              <a:t>OBJETIVOS</a:t>
            </a:r>
            <a:endParaRPr/>
          </a:p>
        </p:txBody>
      </p:sp>
      <p:sp>
        <p:nvSpPr>
          <p:cNvPr id="68" name="CustomShape 2"/>
          <p:cNvSpPr/>
          <p:nvPr/>
        </p:nvSpPr>
        <p:spPr>
          <a:xfrm>
            <a:off x="1173892" y="1985354"/>
            <a:ext cx="9996616" cy="3957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spcBef>
                <a:spcPts val="4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Fortalecer a autoestima e o vínculo entre os servidores;</a:t>
            </a:r>
            <a:endParaRPr sz="2200" dirty="0">
              <a:latin typeface="Palatino Linotype" panose="02040502050505030304" pitchFamily="18" charset="0"/>
            </a:endParaRPr>
          </a:p>
          <a:p>
            <a:pPr>
              <a:spcBef>
                <a:spcPts val="4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Promover maior comprometimento e ressignificação das tarefas desenvolvidas;</a:t>
            </a:r>
            <a:endParaRPr sz="2200" dirty="0">
              <a:latin typeface="Palatino Linotype" panose="02040502050505030304" pitchFamily="18" charset="0"/>
            </a:endParaRPr>
          </a:p>
          <a:p>
            <a:pPr>
              <a:spcBef>
                <a:spcPts val="4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Proporcionar o debate sobre os desafios do dia-a-dia;</a:t>
            </a:r>
            <a:endParaRPr sz="2200" dirty="0">
              <a:latin typeface="Palatino Linotype" panose="02040502050505030304" pitchFamily="18" charset="0"/>
            </a:endParaRPr>
          </a:p>
          <a:p>
            <a:pPr>
              <a:spcBef>
                <a:spcPts val="4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Identificar soluções locais para os desafios da Comarca;</a:t>
            </a:r>
            <a:endParaRPr sz="2200" dirty="0">
              <a:latin typeface="Palatino Linotype" panose="02040502050505030304" pitchFamily="18" charset="0"/>
            </a:endParaRPr>
          </a:p>
          <a:p>
            <a:pPr>
              <a:spcBef>
                <a:spcPts val="4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Aumentar os índices de produtividade;</a:t>
            </a:r>
            <a:endParaRPr sz="2200" dirty="0">
              <a:latin typeface="Palatino Linotype" panose="02040502050505030304" pitchFamily="18" charset="0"/>
            </a:endParaRPr>
          </a:p>
          <a:p>
            <a:pPr>
              <a:spcBef>
                <a:spcPts val="4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Melhorar as taxas do IAD, TC, percentuais do Meta 02, e processos paralisados há mais de 100 (cem) dias;</a:t>
            </a:r>
            <a:endParaRPr sz="2200" dirty="0">
              <a:latin typeface="Palatino Linotype" panose="02040502050505030304" pitchFamily="18" charset="0"/>
            </a:endParaRPr>
          </a:p>
          <a:p>
            <a:pPr>
              <a:spcBef>
                <a:spcPts val="400"/>
              </a:spcBef>
              <a:buBlip>
                <a:blip r:embed="rId4"/>
              </a:buBlip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 Aprimorar a comunicação entre o Judiciário, MP, OAB, </a:t>
            </a:r>
          </a:p>
          <a:p>
            <a:pPr>
              <a:spcBef>
                <a:spcPts val="400"/>
              </a:spcBef>
            </a:pPr>
            <a:r>
              <a:rPr lang="pt-BR" sz="2200" dirty="0">
                <a:solidFill>
                  <a:srgbClr val="000000"/>
                </a:solidFill>
                <a:latin typeface="Palatino Linotype" panose="02040502050505030304" pitchFamily="18" charset="0"/>
              </a:rPr>
              <a:t>Órgãos Auxiliares, Polícias Civil e Militar e comunidade em geral.</a:t>
            </a:r>
            <a:endParaRPr sz="2200" dirty="0">
              <a:latin typeface="Palatino Linotype" panose="02040502050505030304" pitchFamily="18" charset="0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920" y="228240"/>
            <a:ext cx="2401920" cy="981000"/>
          </a:xfrm>
          <a:prstGeom prst="rect">
            <a:avLst/>
          </a:prstGeom>
        </p:spPr>
      </p:pic>
      <p:pic>
        <p:nvPicPr>
          <p:cNvPr id="70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690200" y="5066640"/>
            <a:ext cx="1348200" cy="1157040"/>
          </a:xfrm>
          <a:prstGeom prst="rect">
            <a:avLst/>
          </a:prstGeom>
        </p:spPr>
      </p:pic>
      <p:sp>
        <p:nvSpPr>
          <p:cNvPr id="71" name="CustomShape 1"/>
          <p:cNvSpPr/>
          <p:nvPr/>
        </p:nvSpPr>
        <p:spPr>
          <a:xfrm>
            <a:off x="2692080" y="992880"/>
            <a:ext cx="6271560" cy="5745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200" b="1">
                <a:solidFill>
                  <a:srgbClr val="4C4C4C"/>
                </a:solidFill>
                <a:latin typeface="Palatino Linotype"/>
              </a:rPr>
              <a:t>ESTRUTURA</a:t>
            </a:r>
            <a:endParaRPr/>
          </a:p>
        </p:txBody>
      </p:sp>
      <p:sp>
        <p:nvSpPr>
          <p:cNvPr id="72" name="CustomShape 2"/>
          <p:cNvSpPr/>
          <p:nvPr/>
        </p:nvSpPr>
        <p:spPr>
          <a:xfrm>
            <a:off x="396243" y="4095075"/>
            <a:ext cx="2619720" cy="790920"/>
          </a:xfrm>
          <a:prstGeom prst="rect">
            <a:avLst/>
          </a:prstGeom>
          <a:solidFill>
            <a:srgbClr val="FBE6CE"/>
          </a:solidFill>
          <a:ln w="15840">
            <a:solidFill>
              <a:srgbClr val="00B0F0"/>
            </a:solidFill>
            <a:round/>
          </a:ln>
        </p:spPr>
      </p:sp>
      <p:sp>
        <p:nvSpPr>
          <p:cNvPr id="73" name="CustomShape 3"/>
          <p:cNvSpPr/>
          <p:nvPr/>
        </p:nvSpPr>
        <p:spPr>
          <a:xfrm>
            <a:off x="610443" y="4304955"/>
            <a:ext cx="2192040" cy="452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400" b="1">
                <a:solidFill>
                  <a:srgbClr val="000000"/>
                </a:solidFill>
                <a:latin typeface="Calibri"/>
              </a:rPr>
              <a:t>ETAPAS</a:t>
            </a:r>
            <a:endParaRPr/>
          </a:p>
        </p:txBody>
      </p:sp>
      <p:sp>
        <p:nvSpPr>
          <p:cNvPr id="74" name="CustomShape 4"/>
          <p:cNvSpPr/>
          <p:nvPr/>
        </p:nvSpPr>
        <p:spPr>
          <a:xfrm>
            <a:off x="3326283" y="3039915"/>
            <a:ext cx="2619720" cy="790920"/>
          </a:xfrm>
          <a:prstGeom prst="rect">
            <a:avLst/>
          </a:prstGeom>
          <a:solidFill>
            <a:srgbClr val="FBE6CE"/>
          </a:solidFill>
          <a:ln w="15840">
            <a:solidFill>
              <a:srgbClr val="00B0F0"/>
            </a:solidFill>
            <a:round/>
          </a:ln>
        </p:spPr>
      </p:sp>
      <p:sp>
        <p:nvSpPr>
          <p:cNvPr id="75" name="CustomShape 5"/>
          <p:cNvSpPr/>
          <p:nvPr/>
        </p:nvSpPr>
        <p:spPr>
          <a:xfrm>
            <a:off x="3777723" y="3066915"/>
            <a:ext cx="1985040" cy="727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400" b="1" dirty="0">
                <a:solidFill>
                  <a:srgbClr val="000000"/>
                </a:solidFill>
                <a:latin typeface="Calibri"/>
              </a:rPr>
              <a:t>1ª ETAPA</a:t>
            </a:r>
            <a:endParaRPr dirty="0"/>
          </a:p>
          <a:p>
            <a:endParaRPr dirty="0"/>
          </a:p>
        </p:txBody>
      </p:sp>
      <p:sp>
        <p:nvSpPr>
          <p:cNvPr id="76" name="CustomShape 6"/>
          <p:cNvSpPr/>
          <p:nvPr/>
        </p:nvSpPr>
        <p:spPr>
          <a:xfrm>
            <a:off x="3326283" y="5039355"/>
            <a:ext cx="2619720" cy="790920"/>
          </a:xfrm>
          <a:prstGeom prst="rect">
            <a:avLst/>
          </a:prstGeom>
          <a:solidFill>
            <a:srgbClr val="FBE6CE"/>
          </a:solidFill>
          <a:ln w="15840">
            <a:solidFill>
              <a:srgbClr val="00B0F0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sz="2400" b="1">
                <a:solidFill>
                  <a:srgbClr val="000000"/>
                </a:solidFill>
                <a:latin typeface="Calibri"/>
              </a:rPr>
              <a:t>2ª ETAPA</a:t>
            </a:r>
            <a:endParaRPr/>
          </a:p>
          <a:p>
            <a:endParaRPr/>
          </a:p>
        </p:txBody>
      </p:sp>
      <p:sp>
        <p:nvSpPr>
          <p:cNvPr id="77" name="CustomShape 7"/>
          <p:cNvSpPr/>
          <p:nvPr/>
        </p:nvSpPr>
        <p:spPr>
          <a:xfrm>
            <a:off x="6433443" y="3020835"/>
            <a:ext cx="2652120" cy="790920"/>
          </a:xfrm>
          <a:prstGeom prst="rect">
            <a:avLst/>
          </a:prstGeom>
          <a:solidFill>
            <a:srgbClr val="FBE6CE"/>
          </a:solidFill>
          <a:ln w="15840">
            <a:solidFill>
              <a:srgbClr val="00B0F0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sz="2400" b="1">
                <a:solidFill>
                  <a:srgbClr val="000000"/>
                </a:solidFill>
                <a:latin typeface="Calibri"/>
              </a:rPr>
              <a:t>CLIENTE INTERNO</a:t>
            </a:r>
            <a:endParaRPr/>
          </a:p>
          <a:p>
            <a:pPr algn="ctr"/>
            <a:r>
              <a:rPr lang="pt-BR" sz="2400">
                <a:solidFill>
                  <a:srgbClr val="000000"/>
                </a:solidFill>
                <a:latin typeface="Calibri"/>
              </a:rPr>
              <a:t>(Serv./Estagiários)</a:t>
            </a:r>
            <a:endParaRPr/>
          </a:p>
        </p:txBody>
      </p:sp>
      <p:sp>
        <p:nvSpPr>
          <p:cNvPr id="78" name="CustomShape 8"/>
          <p:cNvSpPr/>
          <p:nvPr/>
        </p:nvSpPr>
        <p:spPr>
          <a:xfrm>
            <a:off x="6433443" y="5039355"/>
            <a:ext cx="2619720" cy="790920"/>
          </a:xfrm>
          <a:prstGeom prst="rect">
            <a:avLst/>
          </a:prstGeom>
          <a:solidFill>
            <a:srgbClr val="FBE6CE"/>
          </a:solidFill>
          <a:ln w="15840">
            <a:solidFill>
              <a:srgbClr val="00B0F0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sz="2400" b="1">
                <a:solidFill>
                  <a:srgbClr val="000000"/>
                </a:solidFill>
                <a:latin typeface="Calibri"/>
              </a:rPr>
              <a:t>CLIENTE EXTERNO</a:t>
            </a:r>
            <a:endParaRPr/>
          </a:p>
          <a:p>
            <a:pPr algn="ctr"/>
            <a:r>
              <a:rPr lang="pt-BR" sz="1600">
                <a:solidFill>
                  <a:srgbClr val="000000"/>
                </a:solidFill>
                <a:latin typeface="Calibri"/>
              </a:rPr>
              <a:t>(MP, OAB, Polícias; Órgãos Aux., comunidade)</a:t>
            </a:r>
            <a:endParaRPr/>
          </a:p>
        </p:txBody>
      </p:sp>
      <p:sp>
        <p:nvSpPr>
          <p:cNvPr id="79" name="CustomShape 9"/>
          <p:cNvSpPr/>
          <p:nvPr/>
        </p:nvSpPr>
        <p:spPr>
          <a:xfrm>
            <a:off x="9319923" y="3973755"/>
            <a:ext cx="2499840" cy="789120"/>
          </a:xfrm>
          <a:prstGeom prst="rect">
            <a:avLst/>
          </a:prstGeom>
          <a:solidFill>
            <a:srgbClr val="FBE6CE"/>
          </a:solidFill>
          <a:ln w="15840">
            <a:solidFill>
              <a:srgbClr val="00B0F0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b="1">
                <a:solidFill>
                  <a:srgbClr val="000000"/>
                </a:solidFill>
                <a:latin typeface="Calibri"/>
              </a:rPr>
              <a:t>GESTÃO DE PROCESSOS DO TRABALHO</a:t>
            </a:r>
            <a:endParaRPr/>
          </a:p>
        </p:txBody>
      </p:sp>
      <p:sp>
        <p:nvSpPr>
          <p:cNvPr id="80" name="CustomShape 10"/>
          <p:cNvSpPr/>
          <p:nvPr/>
        </p:nvSpPr>
        <p:spPr>
          <a:xfrm>
            <a:off x="9200403" y="1970355"/>
            <a:ext cx="2619720" cy="867960"/>
          </a:xfrm>
          <a:prstGeom prst="rect">
            <a:avLst/>
          </a:prstGeom>
          <a:solidFill>
            <a:srgbClr val="FBE6CE"/>
          </a:solidFill>
          <a:ln w="15840">
            <a:solidFill>
              <a:srgbClr val="00B0F0"/>
            </a:solidFill>
            <a:round/>
          </a:ln>
        </p:spPr>
        <p:txBody>
          <a:bodyPr lIns="90000" tIns="45000" rIns="90000" bIns="45000" anchor="ctr"/>
          <a:lstStyle/>
          <a:p>
            <a:pPr algn="ctr"/>
            <a:r>
              <a:rPr lang="pt-BR" b="1">
                <a:solidFill>
                  <a:srgbClr val="000000"/>
                </a:solidFill>
                <a:latin typeface="Calibri"/>
              </a:rPr>
              <a:t>GESTÃO DE PESSOAS</a:t>
            </a:r>
            <a:endParaRPr/>
          </a:p>
        </p:txBody>
      </p:sp>
      <p:sp>
        <p:nvSpPr>
          <p:cNvPr id="81" name="Line 11"/>
          <p:cNvSpPr/>
          <p:nvPr/>
        </p:nvSpPr>
        <p:spPr>
          <a:xfrm flipV="1">
            <a:off x="3019563" y="3834435"/>
            <a:ext cx="306720" cy="249480"/>
          </a:xfrm>
          <a:prstGeom prst="line">
            <a:avLst/>
          </a:prstGeom>
          <a:ln w="12600">
            <a:solidFill>
              <a:srgbClr val="C00000"/>
            </a:solidFill>
            <a:round/>
          </a:ln>
        </p:spPr>
      </p:sp>
      <p:sp>
        <p:nvSpPr>
          <p:cNvPr id="82" name="Line 12"/>
          <p:cNvSpPr/>
          <p:nvPr/>
        </p:nvSpPr>
        <p:spPr>
          <a:xfrm>
            <a:off x="3019563" y="4878075"/>
            <a:ext cx="306720" cy="161280"/>
          </a:xfrm>
          <a:prstGeom prst="line">
            <a:avLst/>
          </a:prstGeom>
          <a:ln w="12600">
            <a:solidFill>
              <a:srgbClr val="C00000"/>
            </a:solidFill>
            <a:round/>
          </a:ln>
        </p:spPr>
      </p:sp>
      <p:sp>
        <p:nvSpPr>
          <p:cNvPr id="83" name="Line 13"/>
          <p:cNvSpPr/>
          <p:nvPr/>
        </p:nvSpPr>
        <p:spPr>
          <a:xfrm>
            <a:off x="5949603" y="3511155"/>
            <a:ext cx="483480" cy="0"/>
          </a:xfrm>
          <a:prstGeom prst="line">
            <a:avLst/>
          </a:prstGeom>
          <a:ln w="12600">
            <a:solidFill>
              <a:srgbClr val="C00000"/>
            </a:solidFill>
            <a:round/>
          </a:ln>
        </p:spPr>
      </p:sp>
      <p:sp>
        <p:nvSpPr>
          <p:cNvPr id="84" name="Line 14"/>
          <p:cNvSpPr/>
          <p:nvPr/>
        </p:nvSpPr>
        <p:spPr>
          <a:xfrm>
            <a:off x="5949603" y="5317995"/>
            <a:ext cx="483480" cy="0"/>
          </a:xfrm>
          <a:prstGeom prst="line">
            <a:avLst/>
          </a:prstGeom>
          <a:ln w="12600">
            <a:solidFill>
              <a:srgbClr val="C00000"/>
            </a:solidFill>
            <a:round/>
          </a:ln>
        </p:spPr>
      </p:sp>
      <p:sp>
        <p:nvSpPr>
          <p:cNvPr id="85" name="Line 15"/>
          <p:cNvSpPr/>
          <p:nvPr/>
        </p:nvSpPr>
        <p:spPr>
          <a:xfrm flipV="1">
            <a:off x="9089163" y="2841915"/>
            <a:ext cx="110880" cy="198000"/>
          </a:xfrm>
          <a:prstGeom prst="line">
            <a:avLst/>
          </a:prstGeom>
          <a:ln w="12600">
            <a:solidFill>
              <a:srgbClr val="C00000"/>
            </a:solidFill>
            <a:round/>
          </a:ln>
        </p:spPr>
      </p:sp>
      <p:sp>
        <p:nvSpPr>
          <p:cNvPr id="86" name="Line 16"/>
          <p:cNvSpPr/>
          <p:nvPr/>
        </p:nvSpPr>
        <p:spPr>
          <a:xfrm>
            <a:off x="9089163" y="3834435"/>
            <a:ext cx="230760" cy="124560"/>
          </a:xfrm>
          <a:prstGeom prst="line">
            <a:avLst/>
          </a:prstGeom>
          <a:ln w="12600">
            <a:solidFill>
              <a:srgbClr val="C00000"/>
            </a:solidFill>
            <a:round/>
          </a:ln>
        </p:spPr>
      </p:sp>
      <p:pic>
        <p:nvPicPr>
          <p:cNvPr id="87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7280" y="228240"/>
            <a:ext cx="2401920" cy="9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661</Words>
  <Application>Microsoft Office PowerPoint</Application>
  <PresentationFormat>Widescreen</PresentationFormat>
  <Paragraphs>135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Moreira da Silva Passos</dc:creator>
  <cp:lastModifiedBy>Daiana Silva Lopes</cp:lastModifiedBy>
  <cp:revision>10</cp:revision>
  <dcterms:modified xsi:type="dcterms:W3CDTF">2024-01-12T16:25:35Z</dcterms:modified>
</cp:coreProperties>
</file>