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3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4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5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6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7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notesSlides/notesSlide8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notesSlides/notesSlide9.xml" ContentType="application/vnd.openxmlformats-officedocument.presentationml.notesSlid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notesSlides/notesSlide10.xml" ContentType="application/vnd.openxmlformats-officedocument.presentationml.notesSlid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notesSlides/notesSlide11.xml" ContentType="application/vnd.openxmlformats-officedocument.presentationml.notesSlide+xml"/>
  <Override PartName="/ppt/comments/modernComment_116_E653C3A7.xml" ContentType="application/vnd.ms-powerpoint.comments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notesSlides/notesSlide12.xml" ContentType="application/vnd.openxmlformats-officedocument.presentationml.notesSlide+xml"/>
  <Override PartName="/ppt/charts/chart50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charts/chart51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charts/chart52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notesSlides/notesSlide13.xml" ContentType="application/vnd.openxmlformats-officedocument.presentationml.notesSlide+xml"/>
  <Override PartName="/ppt/charts/chart53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charts/chart54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ppt/charts/chart55.xml" ContentType="application/vnd.openxmlformats-officedocument.drawingml.chart+xml"/>
  <Override PartName="/ppt/charts/style55.xml" ContentType="application/vnd.ms-office.chartstyle+xml"/>
  <Override PartName="/ppt/charts/colors5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59" r:id="rId5"/>
    <p:sldId id="261" r:id="rId6"/>
    <p:sldId id="265" r:id="rId7"/>
    <p:sldId id="266" r:id="rId8"/>
    <p:sldId id="267" r:id="rId9"/>
    <p:sldId id="268" r:id="rId10"/>
    <p:sldId id="269" r:id="rId11"/>
    <p:sldId id="285" r:id="rId12"/>
    <p:sldId id="284" r:id="rId13"/>
    <p:sldId id="270" r:id="rId14"/>
    <p:sldId id="282" r:id="rId15"/>
    <p:sldId id="271" r:id="rId16"/>
    <p:sldId id="273" r:id="rId17"/>
    <p:sldId id="274" r:id="rId18"/>
    <p:sldId id="275" r:id="rId19"/>
    <p:sldId id="276" r:id="rId20"/>
    <p:sldId id="283" r:id="rId21"/>
    <p:sldId id="277" r:id="rId22"/>
    <p:sldId id="278" r:id="rId23"/>
    <p:sldId id="279" r:id="rId24"/>
    <p:sldId id="280" r:id="rId25"/>
    <p:sldId id="286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B67DBC-93BB-A843-5EA4-74043AD2FF33}" name="Ellen Tainan Nunes Lemos" initials="ET" userId="S::ellenlemos@tjba.jus.br::1402586e-0678-4f89-a719-0028d2148fb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BF0"/>
    <a:srgbClr val="1F3A5F"/>
    <a:srgbClr val="4A7254"/>
    <a:srgbClr val="A9B8C9"/>
    <a:srgbClr val="CDD7E1"/>
    <a:srgbClr val="F5F7FA"/>
    <a:srgbClr val="283E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9E206-82C2-42F5-8F68-D424A98B1541}" v="20" dt="2026-04-06T12:29:26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en Tainan Nunes Lemos" userId="1402586e-0678-4f89-a719-0028d2148fb3" providerId="ADAL" clId="{2EFDA7BA-BDCD-4F76-BB7B-E6FFA74C1EF9}"/>
    <pc:docChg chg="addSld delSld modSld">
      <pc:chgData name="Ellen Tainan Nunes Lemos" userId="1402586e-0678-4f89-a719-0028d2148fb3" providerId="ADAL" clId="{2EFDA7BA-BDCD-4F76-BB7B-E6FFA74C1EF9}" dt="2026-04-06T12:31:29.068" v="54" actId="2696"/>
      <pc:docMkLst>
        <pc:docMk/>
      </pc:docMkLst>
      <pc:sldChg chg="modNotesTx">
        <pc:chgData name="Ellen Tainan Nunes Lemos" userId="1402586e-0678-4f89-a719-0028d2148fb3" providerId="ADAL" clId="{2EFDA7BA-BDCD-4F76-BB7B-E6FFA74C1EF9}" dt="2026-03-31T15:01:40.403" v="1" actId="20577"/>
        <pc:sldMkLst>
          <pc:docMk/>
          <pc:sldMk cId="2232823852" sldId="271"/>
        </pc:sldMkLst>
      </pc:sldChg>
      <pc:sldChg chg="del">
        <pc:chgData name="Ellen Tainan Nunes Lemos" userId="1402586e-0678-4f89-a719-0028d2148fb3" providerId="ADAL" clId="{2EFDA7BA-BDCD-4F76-BB7B-E6FFA74C1EF9}" dt="2026-04-06T12:31:29.068" v="54" actId="2696"/>
        <pc:sldMkLst>
          <pc:docMk/>
          <pc:sldMk cId="2899507644" sldId="272"/>
        </pc:sldMkLst>
      </pc:sldChg>
      <pc:sldChg chg="modNotesTx">
        <pc:chgData name="Ellen Tainan Nunes Lemos" userId="1402586e-0678-4f89-a719-0028d2148fb3" providerId="ADAL" clId="{2EFDA7BA-BDCD-4F76-BB7B-E6FFA74C1EF9}" dt="2026-03-31T15:01:44.005" v="2" actId="6549"/>
        <pc:sldMkLst>
          <pc:docMk/>
          <pc:sldMk cId="3279594605" sldId="273"/>
        </pc:sldMkLst>
      </pc:sldChg>
      <pc:sldChg chg="modNotesTx">
        <pc:chgData name="Ellen Tainan Nunes Lemos" userId="1402586e-0678-4f89-a719-0028d2148fb3" providerId="ADAL" clId="{2EFDA7BA-BDCD-4F76-BB7B-E6FFA74C1EF9}" dt="2026-03-31T15:01:53.184" v="3" actId="20577"/>
        <pc:sldMkLst>
          <pc:docMk/>
          <pc:sldMk cId="1584572141" sldId="276"/>
        </pc:sldMkLst>
      </pc:sldChg>
      <pc:sldChg chg="modNotesTx">
        <pc:chgData name="Ellen Tainan Nunes Lemos" userId="1402586e-0678-4f89-a719-0028d2148fb3" providerId="ADAL" clId="{2EFDA7BA-BDCD-4F76-BB7B-E6FFA74C1EF9}" dt="2026-03-31T15:01:20.955" v="0" actId="6549"/>
        <pc:sldMkLst>
          <pc:docMk/>
          <pc:sldMk cId="1803064751" sldId="283"/>
        </pc:sldMkLst>
      </pc:sldChg>
      <pc:sldChg chg="modSp add mod">
        <pc:chgData name="Ellen Tainan Nunes Lemos" userId="1402586e-0678-4f89-a719-0028d2148fb3" providerId="ADAL" clId="{2EFDA7BA-BDCD-4F76-BB7B-E6FFA74C1EF9}" dt="2026-04-06T12:30:17.775" v="53" actId="27918"/>
        <pc:sldMkLst>
          <pc:docMk/>
          <pc:sldMk cId="1907141400" sldId="286"/>
        </pc:sldMkLst>
        <pc:spChg chg="mod">
          <ac:chgData name="Ellen Tainan Nunes Lemos" userId="1402586e-0678-4f89-a719-0028d2148fb3" providerId="ADAL" clId="{2EFDA7BA-BDCD-4F76-BB7B-E6FFA74C1EF9}" dt="2026-04-06T12:28:49.949" v="31" actId="20577"/>
          <ac:spMkLst>
            <pc:docMk/>
            <pc:sldMk cId="1907141400" sldId="286"/>
            <ac:spMk id="2" creationId="{DEF1049A-F4A1-ACF5-F0DD-5C685ECD3EFF}"/>
          </ac:spMkLst>
        </pc:spChg>
        <pc:spChg chg="mod">
          <ac:chgData name="Ellen Tainan Nunes Lemos" userId="1402586e-0678-4f89-a719-0028d2148fb3" providerId="ADAL" clId="{2EFDA7BA-BDCD-4F76-BB7B-E6FFA74C1EF9}" dt="2026-04-06T12:29:11.760" v="43" actId="20577"/>
          <ac:spMkLst>
            <pc:docMk/>
            <pc:sldMk cId="1907141400" sldId="286"/>
            <ac:spMk id="3" creationId="{9518FA09-BCC4-155C-5C7E-58887B5E5180}"/>
          </ac:spMkLst>
        </pc:spChg>
        <pc:graphicFrameChg chg="mod">
          <ac:chgData name="Ellen Tainan Nunes Lemos" userId="1402586e-0678-4f89-a719-0028d2148fb3" providerId="ADAL" clId="{2EFDA7BA-BDCD-4F76-BB7B-E6FFA74C1EF9}" dt="2026-04-06T12:28:40.757" v="27" actId="20577"/>
          <ac:graphicFrameMkLst>
            <pc:docMk/>
            <pc:sldMk cId="1907141400" sldId="286"/>
            <ac:graphicFrameMk id="56" creationId="{0E830154-BEA2-FE75-77C1-A42D25579861}"/>
          </ac:graphicFrameMkLst>
        </pc:graphicFrameChg>
        <pc:graphicFrameChg chg="mod">
          <ac:chgData name="Ellen Tainan Nunes Lemos" userId="1402586e-0678-4f89-a719-0028d2148fb3" providerId="ADAL" clId="{2EFDA7BA-BDCD-4F76-BB7B-E6FFA74C1EF9}" dt="2026-04-06T12:29:26.554" v="44"/>
          <ac:graphicFrameMkLst>
            <pc:docMk/>
            <pc:sldMk cId="1907141400" sldId="286"/>
            <ac:graphicFrameMk id="61" creationId="{03FE4A56-A808-6C51-1D5F-1FF08E5CA182}"/>
          </ac:graphicFrameMkLst>
        </pc:graphicFrameChg>
      </pc:sldChg>
    </pc:docChg>
  </pc:docChgLst>
  <pc:docChgLst>
    <pc:chgData name="HEVILA MORAES DE SANTANA" userId="d58bb06a-459c-4d94-940a-910829650f8d" providerId="ADAL" clId="{BF187505-0B72-4E6F-8069-AD2D4FE6D321}"/>
    <pc:docChg chg="undo custSel addSld modSld">
      <pc:chgData name="HEVILA MORAES DE SANTANA" userId="d58bb06a-459c-4d94-940a-910829650f8d" providerId="ADAL" clId="{BF187505-0B72-4E6F-8069-AD2D4FE6D321}" dt="2026-03-31T17:21:14.275" v="62" actId="6549"/>
      <pc:docMkLst>
        <pc:docMk/>
      </pc:docMkLst>
      <pc:sldChg chg="addSp delSp mod">
        <pc:chgData name="HEVILA MORAES DE SANTANA" userId="d58bb06a-459c-4d94-940a-910829650f8d" providerId="ADAL" clId="{BF187505-0B72-4E6F-8069-AD2D4FE6D321}" dt="2026-03-27T16:25:30.927" v="1" actId="22"/>
        <pc:sldMkLst>
          <pc:docMk/>
          <pc:sldMk cId="2235139677" sldId="268"/>
        </pc:sldMkLst>
      </pc:sldChg>
      <pc:sldChg chg="addSp delSp modSp mod">
        <pc:chgData name="HEVILA MORAES DE SANTANA" userId="d58bb06a-459c-4d94-940a-910829650f8d" providerId="ADAL" clId="{BF187505-0B72-4E6F-8069-AD2D4FE6D321}" dt="2026-03-31T17:20:31.836" v="46" actId="478"/>
        <pc:sldMkLst>
          <pc:docMk/>
          <pc:sldMk cId="2856307068" sldId="269"/>
        </pc:sldMkLst>
        <pc:spChg chg="add del mod">
          <ac:chgData name="HEVILA MORAES DE SANTANA" userId="d58bb06a-459c-4d94-940a-910829650f8d" providerId="ADAL" clId="{BF187505-0B72-4E6F-8069-AD2D4FE6D321}" dt="2026-03-31T17:20:31.836" v="46" actId="478"/>
          <ac:spMkLst>
            <pc:docMk/>
            <pc:sldMk cId="2856307068" sldId="269"/>
            <ac:spMk id="3" creationId="{1A577C2E-C0FD-D95C-5508-2BE9A4F37B86}"/>
          </ac:spMkLst>
        </pc:spChg>
        <pc:spChg chg="add mod">
          <ac:chgData name="HEVILA MORAES DE SANTANA" userId="d58bb06a-459c-4d94-940a-910829650f8d" providerId="ADAL" clId="{BF187505-0B72-4E6F-8069-AD2D4FE6D321}" dt="2026-03-31T17:19:50.228" v="28"/>
          <ac:spMkLst>
            <pc:docMk/>
            <pc:sldMk cId="2856307068" sldId="269"/>
            <ac:spMk id="4" creationId="{60EC10A3-5BBB-A475-5499-A19B0106C563}"/>
          </ac:spMkLst>
        </pc:spChg>
        <pc:spChg chg="mod">
          <ac:chgData name="HEVILA MORAES DE SANTANA" userId="d58bb06a-459c-4d94-940a-910829650f8d" providerId="ADAL" clId="{BF187505-0B72-4E6F-8069-AD2D4FE6D321}" dt="2026-03-27T16:27:17.819" v="5"/>
          <ac:spMkLst>
            <pc:docMk/>
            <pc:sldMk cId="2856307068" sldId="269"/>
            <ac:spMk id="41" creationId="{3398273E-EC1A-3ECF-1E44-1E540BD58B97}"/>
          </ac:spMkLst>
        </pc:spChg>
        <pc:spChg chg="mod">
          <ac:chgData name="HEVILA MORAES DE SANTANA" userId="d58bb06a-459c-4d94-940a-910829650f8d" providerId="ADAL" clId="{BF187505-0B72-4E6F-8069-AD2D4FE6D321}" dt="2026-03-27T16:25:45.599" v="4" actId="20577"/>
          <ac:spMkLst>
            <pc:docMk/>
            <pc:sldMk cId="2856307068" sldId="269"/>
            <ac:spMk id="50" creationId="{EEBA867C-CB77-7616-EE74-CAFE43940D1D}"/>
          </ac:spMkLst>
        </pc:spChg>
      </pc:sldChg>
      <pc:sldChg chg="add">
        <pc:chgData name="HEVILA MORAES DE SANTANA" userId="d58bb06a-459c-4d94-940a-910829650f8d" providerId="ADAL" clId="{BF187505-0B72-4E6F-8069-AD2D4FE6D321}" dt="2026-03-27T16:25:35.356" v="2" actId="2890"/>
        <pc:sldMkLst>
          <pc:docMk/>
          <pc:sldMk cId="3116258638" sldId="284"/>
        </pc:sldMkLst>
      </pc:sldChg>
      <pc:sldChg chg="addSp delSp modSp add mod">
        <pc:chgData name="HEVILA MORAES DE SANTANA" userId="d58bb06a-459c-4d94-940a-910829650f8d" providerId="ADAL" clId="{BF187505-0B72-4E6F-8069-AD2D4FE6D321}" dt="2026-03-31T17:21:14.275" v="62" actId="6549"/>
        <pc:sldMkLst>
          <pc:docMk/>
          <pc:sldMk cId="1691473859" sldId="285"/>
        </pc:sldMkLst>
        <pc:spChg chg="add mod">
          <ac:chgData name="HEVILA MORAES DE SANTANA" userId="d58bb06a-459c-4d94-940a-910829650f8d" providerId="ADAL" clId="{BF187505-0B72-4E6F-8069-AD2D4FE6D321}" dt="2026-03-31T17:21:14.275" v="62" actId="6549"/>
          <ac:spMkLst>
            <pc:docMk/>
            <pc:sldMk cId="1691473859" sldId="285"/>
            <ac:spMk id="2" creationId="{C35366EA-AD0F-EBD1-2F61-C9BA6DAECC66}"/>
          </ac:spMkLst>
        </pc:spChg>
        <pc:spChg chg="add mod">
          <ac:chgData name="HEVILA MORAES DE SANTANA" userId="d58bb06a-459c-4d94-940a-910829650f8d" providerId="ADAL" clId="{BF187505-0B72-4E6F-8069-AD2D4FE6D321}" dt="2026-03-31T17:21:09.155" v="60"/>
          <ac:spMkLst>
            <pc:docMk/>
            <pc:sldMk cId="1691473859" sldId="285"/>
            <ac:spMk id="5" creationId="{33627A75-8A98-724C-2A77-2F1B8F1BBF2E}"/>
          </ac:spMkLst>
        </pc:spChg>
        <pc:spChg chg="mod">
          <ac:chgData name="HEVILA MORAES DE SANTANA" userId="d58bb06a-459c-4d94-940a-910829650f8d" providerId="ADAL" clId="{BF187505-0B72-4E6F-8069-AD2D4FE6D321}" dt="2026-03-27T16:28:09.103" v="11"/>
          <ac:spMkLst>
            <pc:docMk/>
            <pc:sldMk cId="1691473859" sldId="285"/>
            <ac:spMk id="41" creationId="{8952F438-E4F3-17FB-AEA7-27079548D550}"/>
          </ac:spMkLst>
        </pc:spChg>
        <pc:spChg chg="mod">
          <ac:chgData name="HEVILA MORAES DE SANTANA" userId="d58bb06a-459c-4d94-940a-910829650f8d" providerId="ADAL" clId="{BF187505-0B72-4E6F-8069-AD2D4FE6D321}" dt="2026-03-27T16:27:57.369" v="10" actId="20577"/>
          <ac:spMkLst>
            <pc:docMk/>
            <pc:sldMk cId="1691473859" sldId="285"/>
            <ac:spMk id="50" creationId="{15B67290-43A1-97DB-7FAE-EC5735243895}"/>
          </ac:spMkLst>
        </pc:spChg>
      </pc:sldChg>
    </pc:docChg>
  </pc:docChgLst>
  <pc:docChgLst>
    <pc:chgData name="HEVILA MORAES DE SANTANA" userId="S::hmsantana@tjba.jus.br::d58bb06a-459c-4d94-940a-910829650f8d" providerId="AD" clId="Web-{6B395D11-4514-E1A7-E07E-860A01F3A9D4}"/>
    <pc:docChg chg="modSld">
      <pc:chgData name="HEVILA MORAES DE SANTANA" userId="S::hmsantana@tjba.jus.br::d58bb06a-459c-4d94-940a-910829650f8d" providerId="AD" clId="Web-{6B395D11-4514-E1A7-E07E-860A01F3A9D4}" dt="2026-03-31T14:42:12.315" v="2" actId="14100"/>
      <pc:docMkLst>
        <pc:docMk/>
      </pc:docMkLst>
      <pc:sldChg chg="modSp">
        <pc:chgData name="HEVILA MORAES DE SANTANA" userId="S::hmsantana@tjba.jus.br::d58bb06a-459c-4d94-940a-910829650f8d" providerId="AD" clId="Web-{6B395D11-4514-E1A7-E07E-860A01F3A9D4}" dt="2026-03-31T14:42:12.315" v="2" actId="14100"/>
        <pc:sldMkLst>
          <pc:docMk/>
          <pc:sldMk cId="1803064751" sldId="283"/>
        </pc:sldMkLst>
        <pc:spChg chg="mod">
          <ac:chgData name="HEVILA MORAES DE SANTANA" userId="S::hmsantana@tjba.jus.br::d58bb06a-459c-4d94-940a-910829650f8d" providerId="AD" clId="Web-{6B395D11-4514-E1A7-E07E-860A01F3A9D4}" dt="2026-03-31T14:42:12.315" v="2" actId="14100"/>
          <ac:spMkLst>
            <pc:docMk/>
            <pc:sldMk cId="1803064751" sldId="283"/>
            <ac:spMk id="22" creationId="{CEAF40E6-A843-8A84-D5A6-2BE1A643FA07}"/>
          </ac:spMkLst>
        </pc:spChg>
        <pc:spChg chg="mod">
          <ac:chgData name="HEVILA MORAES DE SANTANA" userId="S::hmsantana@tjba.jus.br::d58bb06a-459c-4d94-940a-910829650f8d" providerId="AD" clId="Web-{6B395D11-4514-E1A7-E07E-860A01F3A9D4}" dt="2026-03-31T14:41:46.689" v="1" actId="20577"/>
          <ac:spMkLst>
            <pc:docMk/>
            <pc:sldMk cId="1803064751" sldId="283"/>
            <ac:spMk id="41" creationId="{62D7A73B-C9F1-0278-CDBC-C2AD470733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0.xlsx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1.xlsx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2.xlsx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3.xlsx"/><Relationship Id="rId2" Type="http://schemas.microsoft.com/office/2011/relationships/chartColorStyle" Target="colors44.xml"/><Relationship Id="rId1" Type="http://schemas.microsoft.com/office/2011/relationships/chartStyle" Target="styl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4.xlsx"/><Relationship Id="rId2" Type="http://schemas.microsoft.com/office/2011/relationships/chartColorStyle" Target="colors45.xml"/><Relationship Id="rId1" Type="http://schemas.microsoft.com/office/2011/relationships/chartStyle" Target="styl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5.xlsx"/><Relationship Id="rId2" Type="http://schemas.microsoft.com/office/2011/relationships/chartColorStyle" Target="colors46.xml"/><Relationship Id="rId1" Type="http://schemas.microsoft.com/office/2011/relationships/chartStyle" Target="styl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6.xlsx"/><Relationship Id="rId2" Type="http://schemas.microsoft.com/office/2011/relationships/chartColorStyle" Target="colors47.xml"/><Relationship Id="rId1" Type="http://schemas.microsoft.com/office/2011/relationships/chartStyle" Target="styl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7.xlsx"/><Relationship Id="rId2" Type="http://schemas.microsoft.com/office/2011/relationships/chartColorStyle" Target="colors48.xml"/><Relationship Id="rId1" Type="http://schemas.microsoft.com/office/2011/relationships/chartStyle" Target="styl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8.xlsx"/><Relationship Id="rId2" Type="http://schemas.microsoft.com/office/2011/relationships/chartColorStyle" Target="colors49.xml"/><Relationship Id="rId1" Type="http://schemas.microsoft.com/office/2011/relationships/chartStyle" Target="styl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9.xlsx"/><Relationship Id="rId2" Type="http://schemas.microsoft.com/office/2011/relationships/chartColorStyle" Target="colors50.xml"/><Relationship Id="rId1" Type="http://schemas.microsoft.com/office/2011/relationships/chartStyle" Target="styl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0.xlsx"/><Relationship Id="rId2" Type="http://schemas.microsoft.com/office/2011/relationships/chartColorStyle" Target="colors51.xml"/><Relationship Id="rId1" Type="http://schemas.microsoft.com/office/2011/relationships/chartStyle" Target="styl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1.xlsx"/><Relationship Id="rId2" Type="http://schemas.microsoft.com/office/2011/relationships/chartColorStyle" Target="colors52.xml"/><Relationship Id="rId1" Type="http://schemas.microsoft.com/office/2011/relationships/chartStyle" Target="styl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2.xlsx"/><Relationship Id="rId2" Type="http://schemas.microsoft.com/office/2011/relationships/chartColorStyle" Target="colors53.xml"/><Relationship Id="rId1" Type="http://schemas.microsoft.com/office/2011/relationships/chartStyle" Target="styl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3.xlsx"/><Relationship Id="rId2" Type="http://schemas.microsoft.com/office/2011/relationships/chartColorStyle" Target="colors54.xml"/><Relationship Id="rId1" Type="http://schemas.microsoft.com/office/2011/relationships/chartStyle" Target="style54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4.xlsx"/><Relationship Id="rId2" Type="http://schemas.microsoft.com/office/2011/relationships/chartColorStyle" Target="colors55.xml"/><Relationship Id="rId1" Type="http://schemas.microsoft.com/office/2011/relationships/chartStyle" Target="style5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82.5</c:v>
                </c:pt>
                <c:pt idx="1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/>
              <a:t> TCL - Taxa de Congestionamento Líquida (exceto execuções fiscais)</a:t>
            </a:r>
          </a:p>
          <a:p>
            <a:pPr>
              <a:defRPr sz="1600"/>
            </a:pP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449144937958845E-3"/>
                  <c:y val="-5.4360662958831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271-4C67-B907-13699751747B}"/>
                </c:ext>
              </c:extLst>
            </c:dLbl>
            <c:dLbl>
              <c:idx val="4"/>
              <c:layout>
                <c:manualLayout>
                  <c:x val="-3.4491449379589713E-3"/>
                  <c:y val="-2.9651270704817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271-4C67-B907-1369975174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67.64</c:v>
                </c:pt>
                <c:pt idx="1">
                  <c:v>61.84</c:v>
                </c:pt>
                <c:pt idx="2">
                  <c:v>62.59</c:v>
                </c:pt>
                <c:pt idx="3">
                  <c:v>56.79</c:v>
                </c:pt>
                <c:pt idx="4">
                  <c:v>58.13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1-4C67-B907-136997517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71-4C67-B907-1369975174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71-4C67-B907-1369975174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71-4C67-B907-13699751747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71-4C67-B907-13699751747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271-4C67-B907-1369975174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271-4C67-B907-136997517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 err="1"/>
              <a:t>TCExFisc</a:t>
            </a:r>
            <a:r>
              <a:rPr lang="pt-BR" sz="1400" b="1" dirty="0"/>
              <a:t> - Taxa de Congestionamento das Execuções Fiscais </a:t>
            </a:r>
            <a:endParaRPr lang="en-US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1590447286279206E-16"/>
                  <c:y val="-4.7744737834396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33-4E18-B37F-10CF91053E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93.29</c:v>
                </c:pt>
                <c:pt idx="1">
                  <c:v>90.38</c:v>
                </c:pt>
                <c:pt idx="2">
                  <c:v>84.21</c:v>
                </c:pt>
                <c:pt idx="3">
                  <c:v>56.26</c:v>
                </c:pt>
                <c:pt idx="4">
                  <c:v>73.02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84</c:v>
                </c:pt>
                <c:pt idx="1">
                  <c:v>84</c:v>
                </c:pt>
                <c:pt idx="2">
                  <c:v>84</c:v>
                </c:pt>
                <c:pt idx="3">
                  <c:v>84</c:v>
                </c:pt>
                <c:pt idx="4">
                  <c:v>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87.1</c:v>
                </c:pt>
                <c:pt idx="1">
                  <c:v>12.900000000000006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/>
              <a:t>TMPPIC - Tempo Médio dos Processos Pendentes de Improbidade e Corrupção </a:t>
            </a:r>
            <a:endParaRPr lang="en-US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1572</c:v>
                </c:pt>
                <c:pt idx="1">
                  <c:v>2064</c:v>
                </c:pt>
                <c:pt idx="2">
                  <c:v>2319</c:v>
                </c:pt>
                <c:pt idx="3">
                  <c:v>3066</c:v>
                </c:pt>
                <c:pt idx="4">
                  <c:v>2953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</c:formatCode>
                <c:ptCount val="5"/>
                <c:pt idx="0">
                  <c:v>1484</c:v>
                </c:pt>
                <c:pt idx="1">
                  <c:v>1484</c:v>
                </c:pt>
                <c:pt idx="2">
                  <c:v>1484</c:v>
                </c:pt>
                <c:pt idx="3">
                  <c:v>1484</c:v>
                </c:pt>
                <c:pt idx="4">
                  <c:v>1484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 err="1"/>
              <a:t>IPCrC</a:t>
            </a:r>
            <a:r>
              <a:rPr lang="pt-BR" sz="1600" b="1" dirty="0"/>
              <a:t> - Índice de Prescrição de Processos de Crimes de Corrupção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5.8886534457896125E-3"/>
                  <c:y val="-2.7799322455358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B2-4763-BD17-AF07C13C05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16.010000000000002</c:v>
                </c:pt>
                <c:pt idx="1">
                  <c:v>33.71</c:v>
                </c:pt>
                <c:pt idx="2">
                  <c:v>43.55</c:v>
                </c:pt>
                <c:pt idx="3">
                  <c:v>33.76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C4-4191-A540-87D39A8195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4-4191-A540-87D39A8195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C4-4191-A540-87D39A81956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35.26</c:v>
                </c:pt>
                <c:pt idx="1">
                  <c:v>35.26</c:v>
                </c:pt>
                <c:pt idx="2">
                  <c:v>35.26</c:v>
                </c:pt>
                <c:pt idx="3">
                  <c:v>35.26</c:v>
                </c:pt>
                <c:pt idx="4">
                  <c:v>35.26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87.1</c:v>
                </c:pt>
                <c:pt idx="1">
                  <c:v>12.900000000000006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/>
              <a:t>IPAD - Índice de Processos Administrativos Disciplinares</a:t>
            </a:r>
            <a:endParaRPr lang="en-US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6.2</c:v>
                </c:pt>
                <c:pt idx="1">
                  <c:v>56.47</c:v>
                </c:pt>
                <c:pt idx="2">
                  <c:v>55.58</c:v>
                </c:pt>
                <c:pt idx="3">
                  <c:v>53.31</c:v>
                </c:pt>
                <c:pt idx="4">
                  <c:v>83.46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</c:formatCode>
                <c:ptCount val="5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IGI - Índice do Grau de Integridade do TJBA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C4-4191-A540-87D39A8195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4-4191-A540-87D39A8195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C4-4191-A540-87D39A81956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IAJ - </a:t>
            </a:r>
            <a:r>
              <a:rPr lang="en-US" sz="1600" b="1" dirty="0" err="1"/>
              <a:t>Índice</a:t>
            </a:r>
            <a:r>
              <a:rPr lang="en-US" sz="1600" b="1" dirty="0"/>
              <a:t> do Poder </a:t>
            </a:r>
            <a:r>
              <a:rPr lang="en-US" sz="1600" b="1" dirty="0" err="1"/>
              <a:t>Judiciário</a:t>
            </a:r>
            <a:r>
              <a:rPr lang="en-US" sz="1600" b="1" dirty="0"/>
              <a:t> de </a:t>
            </a:r>
            <a:r>
              <a:rPr lang="en-US" sz="1600" b="1" dirty="0" err="1"/>
              <a:t>Acesso</a:t>
            </a:r>
            <a:r>
              <a:rPr lang="en-US" sz="1600" b="1" dirty="0"/>
              <a:t> à Justiça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10</c:v>
                </c:pt>
                <c:pt idx="1">
                  <c:v>11.4</c:v>
                </c:pt>
                <c:pt idx="2">
                  <c:v>8.6</c:v>
                </c:pt>
                <c:pt idx="3">
                  <c:v>7.51</c:v>
                </c:pt>
                <c:pt idx="4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10.4</c:v>
                </c:pt>
                <c:pt idx="1">
                  <c:v>10.4</c:v>
                </c:pt>
                <c:pt idx="2">
                  <c:v>10.4</c:v>
                </c:pt>
                <c:pt idx="3">
                  <c:v>10.4</c:v>
                </c:pt>
                <c:pt idx="4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/>
              <a:t>IC - Índice de Conciliação</a:t>
            </a:r>
            <a:endParaRPr lang="en-US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10.82</c:v>
                </c:pt>
                <c:pt idx="1">
                  <c:v>9.9499999999999993</c:v>
                </c:pt>
                <c:pt idx="2">
                  <c:v>9.1300000000000008</c:v>
                </c:pt>
                <c:pt idx="3">
                  <c:v>8.27</c:v>
                </c:pt>
                <c:pt idx="4">
                  <c:v>10.17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</c:formatCode>
                <c:ptCount val="5"/>
                <c:pt idx="0">
                  <c:v>14</c:v>
                </c:pt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/>
              <a:t>TMAAMDR - Tempo Médio entre Afetação/Admissão e a Publicação do Acórdão de Mérito nos Incidentes de Resolução de Demandas Repetitivas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803</c:v>
                </c:pt>
                <c:pt idx="1">
                  <c:v>821.5</c:v>
                </c:pt>
                <c:pt idx="2">
                  <c:v>912.5</c:v>
                </c:pt>
                <c:pt idx="3">
                  <c:v>566.29</c:v>
                </c:pt>
                <c:pt idx="4">
                  <c:v>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#,##0.00</c:formatCode>
                <c:ptCount val="5"/>
                <c:pt idx="0">
                  <c:v>1175.5</c:v>
                </c:pt>
                <c:pt idx="1">
                  <c:v>1175.5</c:v>
                </c:pt>
                <c:pt idx="2">
                  <c:v>1175.5</c:v>
                </c:pt>
                <c:pt idx="3">
                  <c:v>1175.5</c:v>
                </c:pt>
                <c:pt idx="4">
                  <c:v>1175.5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/>
              <a:t>TMAAMAC - Tempo Médio entre Afetação/Admissão e a Publicação do Acórdão de Mérito nos Incidentes de Assunção de Competência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809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#,##0.00</c:formatCode>
                <c:ptCount val="5"/>
                <c:pt idx="0">
                  <c:v>666.5</c:v>
                </c:pt>
                <c:pt idx="1">
                  <c:v>666.5</c:v>
                </c:pt>
                <c:pt idx="2">
                  <c:v>666.5</c:v>
                </c:pt>
                <c:pt idx="3">
                  <c:v>666.5</c:v>
                </c:pt>
                <c:pt idx="4">
                  <c:v>666.5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99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/>
              <a:t>*IDS - Índice de Desempenho de Sustentabilidade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68.599999999999994</c:v>
                </c:pt>
                <c:pt idx="1">
                  <c:v>75.8</c:v>
                </c:pt>
                <c:pt idx="2">
                  <c:v>71.5</c:v>
                </c:pt>
                <c:pt idx="3">
                  <c:v>74.5</c:v>
                </c:pt>
                <c:pt idx="4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2.5660972086115799E-2"/>
                  <c:y val="-4.290950790227579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3486A2-CCD2-4049-9C13-5AB1764E7D89}" type="VALUE">
                      <a:rPr lang="en-US" sz="1100" b="1"/>
                      <a:pPr>
                        <a:defRPr/>
                      </a:pPr>
                      <a:t>[VALOR]</a:t>
                    </a:fld>
                    <a:endParaRPr lang="pt-BR"/>
                  </a:p>
                </c:rich>
              </c:tx>
              <c:numFmt formatCode="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#,##0.00</c:formatCode>
                <c:ptCount val="5"/>
                <c:pt idx="0">
                  <c:v>76</c:v>
                </c:pt>
                <c:pt idx="1">
                  <c:v>76</c:v>
                </c:pt>
                <c:pt idx="2">
                  <c:v>76</c:v>
                </c:pt>
                <c:pt idx="3">
                  <c:v>76</c:v>
                </c:pt>
                <c:pt idx="4">
                  <c:v>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99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IEAI - Indicador Estratégico de Acessibilidade e Inclusão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91.23</c:v>
                </c:pt>
                <c:pt idx="1">
                  <c:v>91.23</c:v>
                </c:pt>
                <c:pt idx="2">
                  <c:v>89.5</c:v>
                </c:pt>
                <c:pt idx="3">
                  <c:v>89.5</c:v>
                </c:pt>
                <c:pt idx="4">
                  <c:v>89.9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C4-4191-A540-87D39A8195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4-4191-A540-87D39A8195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C4-4191-A540-87D39A81956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75</c:v>
                </c:pt>
                <c:pt idx="1">
                  <c:v>75</c:v>
                </c:pt>
                <c:pt idx="2">
                  <c:v>75</c:v>
                </c:pt>
                <c:pt idx="3">
                  <c:v>75</c:v>
                </c:pt>
                <c:pt idx="4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 err="1"/>
              <a:t>TmPAmb</a:t>
            </a:r>
            <a:r>
              <a:rPr lang="pt-BR" sz="1200" b="1" dirty="0"/>
              <a:t> - Tempo Médio dos Processos Pendentes Líquidos – Ações Ambientais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1312</c:v>
                </c:pt>
                <c:pt idx="1">
                  <c:v>1350</c:v>
                </c:pt>
                <c:pt idx="2">
                  <c:v>1284</c:v>
                </c:pt>
                <c:pt idx="3">
                  <c:v>1231</c:v>
                </c:pt>
                <c:pt idx="4">
                  <c:v>1174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1.7107314724077199E-2"/>
                  <c:y val="4.290950790227500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3486A2-CCD2-4049-9C13-5AB1764E7D89}" type="VALUE">
                      <a:rPr lang="en-US" sz="1100" b="1"/>
                      <a:pPr>
                        <a:defRPr/>
                      </a:pPr>
                      <a:t>[VALOR]</a:t>
                    </a:fld>
                    <a:endParaRPr lang="pt-BR"/>
                  </a:p>
                </c:rich>
              </c:tx>
              <c:numFmt formatCode="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#,##0.00</c:formatCode>
                <c:ptCount val="5"/>
                <c:pt idx="0">
                  <c:v>935</c:v>
                </c:pt>
                <c:pt idx="1">
                  <c:v>935</c:v>
                </c:pt>
                <c:pt idx="2">
                  <c:v>935</c:v>
                </c:pt>
                <c:pt idx="3">
                  <c:v>935</c:v>
                </c:pt>
                <c:pt idx="4">
                  <c:v>935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TMPCC - Tempo Médio dos Processos Criminais Pendentes na Fase de Conhecimento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2.099862169676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8-464E-9117-AF0E988F41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1517</c:v>
                </c:pt>
                <c:pt idx="1">
                  <c:v>1605</c:v>
                </c:pt>
                <c:pt idx="2">
                  <c:v>1597</c:v>
                </c:pt>
                <c:pt idx="3">
                  <c:v>1488.8</c:v>
                </c:pt>
                <c:pt idx="4">
                  <c:v>1331.32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1407</c:v>
                </c:pt>
                <c:pt idx="1">
                  <c:v>1407</c:v>
                </c:pt>
                <c:pt idx="2">
                  <c:v>1407</c:v>
                </c:pt>
                <c:pt idx="3">
                  <c:v>1407</c:v>
                </c:pt>
                <c:pt idx="4">
                  <c:v>1407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TMDEP - Tempo Médio das Decisões em Execução Penal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2493</c:v>
                </c:pt>
                <c:pt idx="1">
                  <c:v>1963</c:v>
                </c:pt>
                <c:pt idx="2">
                  <c:v>1740</c:v>
                </c:pt>
                <c:pt idx="3">
                  <c:v>1734</c:v>
                </c:pt>
                <c:pt idx="4">
                  <c:v>1669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C4-4191-A540-87D39A8195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4-4191-A540-87D39A8195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C4-4191-A540-87D39A819564}"/>
                </c:ext>
              </c:extLst>
            </c:dLbl>
            <c:dLbl>
              <c:idx val="4"/>
              <c:layout>
                <c:manualLayout>
                  <c:x val="2.6908028147916187E-3"/>
                  <c:y val="0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1787</c:v>
                </c:pt>
                <c:pt idx="1">
                  <c:v>1787</c:v>
                </c:pt>
                <c:pt idx="2">
                  <c:v>1787</c:v>
                </c:pt>
                <c:pt idx="3">
                  <c:v>1787</c:v>
                </c:pt>
                <c:pt idx="4">
                  <c:v>1787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</a:t>
            </a:r>
            <a:r>
              <a:rPr lang="pt-BR" sz="1600" b="1" dirty="0" err="1"/>
              <a:t>TxEnc</a:t>
            </a:r>
            <a:r>
              <a:rPr lang="pt-BR" sz="1600" b="1" dirty="0"/>
              <a:t> - Taxa de Encarceramento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122.63</c:v>
                </c:pt>
                <c:pt idx="1">
                  <c:v>154.53</c:v>
                </c:pt>
                <c:pt idx="2">
                  <c:v>154.53</c:v>
                </c:pt>
                <c:pt idx="3">
                  <c:v>154.53</c:v>
                </c:pt>
                <c:pt idx="4">
                  <c:v>154.53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143.57</c:v>
                </c:pt>
                <c:pt idx="1">
                  <c:v>143.57</c:v>
                </c:pt>
                <c:pt idx="2">
                  <c:v>143.57</c:v>
                </c:pt>
                <c:pt idx="3">
                  <c:v>143.57</c:v>
                </c:pt>
                <c:pt idx="4">
                  <c:v>143.57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IDPQ - Índice de Desempenho no Prêmio CNJ de Qualidade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2.099862169676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8-464E-9117-AF0E988F41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54.99</c:v>
                </c:pt>
                <c:pt idx="1">
                  <c:v>66.8</c:v>
                </c:pt>
                <c:pt idx="2">
                  <c:v>85.05</c:v>
                </c:pt>
                <c:pt idx="3">
                  <c:v>68.78</c:v>
                </c:pt>
                <c:pt idx="4">
                  <c:v>73.98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3.9596815044212093E-2"/>
                  <c:y val="-8.3994486787072383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83</c:v>
                </c:pt>
                <c:pt idx="1">
                  <c:v>83</c:v>
                </c:pt>
                <c:pt idx="2">
                  <c:v>83</c:v>
                </c:pt>
                <c:pt idx="3">
                  <c:v>83</c:v>
                </c:pt>
                <c:pt idx="4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*ICPPF - Índice de Cumprimento da Política de Participação Institucional</a:t>
            </a:r>
          </a:p>
          <a:p>
            <a:pPr>
              <a:defRPr/>
            </a:pPr>
            <a:r>
              <a:rPr lang="pt-BR" sz="1600" b="1" dirty="0"/>
              <a:t>Feminina do PJBA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88.89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.20988261955374615"/>
                  <c:y val="8.7970394845073401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87.1</c:v>
                </c:pt>
                <c:pt idx="1">
                  <c:v>12.900000000000006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*IABS - Índice de Absenteísmo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0.76</c:v>
                </c:pt>
                <c:pt idx="1">
                  <c:v>1.18</c:v>
                </c:pt>
                <c:pt idx="2">
                  <c:v>1.1100000000000001</c:v>
                </c:pt>
                <c:pt idx="3">
                  <c:v>1.21</c:v>
                </c:pt>
                <c:pt idx="4">
                  <c:v>1.21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/>
              <a:t>  *IFTAQV - Índice da Força de Trabalho Total Participante de Ações de Qualidade de Vida no Trabalho</a:t>
            </a:r>
            <a:endParaRPr lang="en-US" sz="1600" b="1" dirty="0"/>
          </a:p>
        </c:rich>
      </c:tx>
      <c:layout>
        <c:manualLayout>
          <c:xMode val="edge"/>
          <c:yMode val="edge"/>
          <c:x val="0.10842699436621554"/>
          <c:y val="4.94187652779863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4.18</c:v>
                </c:pt>
                <c:pt idx="1">
                  <c:v>0.01</c:v>
                </c:pt>
                <c:pt idx="2">
                  <c:v>0.28999999999999998</c:v>
                </c:pt>
                <c:pt idx="3">
                  <c:v>5.46</c:v>
                </c:pt>
                <c:pt idx="4">
                  <c:v>5.46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1B-4A40-9501-AD57635098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1B-4A40-9501-AD57635098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1B-4A40-9501-AD57635098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1B-4A40-9501-AD57635098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01B-4A40-9501-AD5763509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2.5</c:v>
                </c:pt>
                <c:pt idx="1">
                  <c:v>2.5</c:v>
                </c:pt>
                <c:pt idx="2">
                  <c:v>2.5</c:v>
                </c:pt>
                <c:pt idx="3">
                  <c:v>2.5</c:v>
                </c:pt>
                <c:pt idx="4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 err="1"/>
              <a:t>ICMag</a:t>
            </a:r>
            <a:r>
              <a:rPr lang="pt-BR" sz="1400" b="1" dirty="0"/>
              <a:t> - Índice de Capacitação de Magistrados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449144937958845E-3"/>
                  <c:y val="-5.4360662958831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271-4C67-B907-13699751747B}"/>
                </c:ext>
              </c:extLst>
            </c:dLbl>
            <c:dLbl>
              <c:idx val="4"/>
              <c:layout>
                <c:manualLayout>
                  <c:x val="-3.4491449379589713E-3"/>
                  <c:y val="-2.9651270704817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271-4C67-B907-1369975174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78.7</c:v>
                </c:pt>
                <c:pt idx="1">
                  <c:v>63.5</c:v>
                </c:pt>
                <c:pt idx="2">
                  <c:v>63.7</c:v>
                </c:pt>
                <c:pt idx="3">
                  <c:v>87.7</c:v>
                </c:pt>
                <c:pt idx="4">
                  <c:v>84.7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1-4C67-B907-136997517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71-4C67-B907-1369975174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71-4C67-B907-1369975174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71-4C67-B907-13699751747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71-4C67-B907-13699751747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271-4C67-B907-1369975174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70</c:v>
                </c:pt>
                <c:pt idx="1">
                  <c:v>70</c:v>
                </c:pt>
                <c:pt idx="2">
                  <c:v>70</c:v>
                </c:pt>
                <c:pt idx="3">
                  <c:v>70</c:v>
                </c:pt>
                <c:pt idx="4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271-4C67-B907-136997517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 err="1"/>
              <a:t>ICServ</a:t>
            </a:r>
            <a:r>
              <a:rPr lang="pt-BR" sz="1600" b="1" dirty="0"/>
              <a:t> - Índice de Capacitação de Servidores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43.4</c:v>
                </c:pt>
                <c:pt idx="1">
                  <c:v>31.7</c:v>
                </c:pt>
                <c:pt idx="2">
                  <c:v>46</c:v>
                </c:pt>
                <c:pt idx="3">
                  <c:v>70.33</c:v>
                </c:pt>
                <c:pt idx="4">
                  <c:v>69.5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*ISI - Índice De Segurança Institucional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.12416921776651842"/>
                  <c:y val="-4.9418765277986394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1B-4A40-9501-AD5763509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81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dirty="0" err="1"/>
              <a:t>IGovTIC</a:t>
            </a:r>
            <a:r>
              <a:rPr lang="pt-BR" sz="1200" b="1" dirty="0"/>
              <a:t> - Índice de Governança de Tecnologia da Informação e Comunicação 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58.22</c:v>
                </c:pt>
                <c:pt idx="1">
                  <c:v>85.15</c:v>
                </c:pt>
                <c:pt idx="2">
                  <c:v>92.88</c:v>
                </c:pt>
                <c:pt idx="3">
                  <c:v>92.88</c:v>
                </c:pt>
                <c:pt idx="4">
                  <c:v>88.99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1.7245724689794226E-2"/>
                  <c:y val="-4.9418784508028215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IBD - Índice de Base de Dados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1B-4A40-9501-AD57635098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1B-4A40-9501-AD57635098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1B-4A40-9501-AD57635098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1B-4A40-9501-AD57635098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01B-4A40-9501-AD5763509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</a:t>
            </a:r>
            <a:r>
              <a:rPr lang="pt-BR" sz="1600" b="1" dirty="0" err="1"/>
              <a:t>ISat</a:t>
            </a:r>
            <a:r>
              <a:rPr lang="pt-BR" sz="1600" b="1" dirty="0"/>
              <a:t> - Índice de Satisfação (Pesquisa TJBA)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61</c:v>
                </c:pt>
                <c:pt idx="1">
                  <c:v>61</c:v>
                </c:pt>
                <c:pt idx="2">
                  <c:v>63</c:v>
                </c:pt>
                <c:pt idx="3">
                  <c:v>63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IDDO - Índice de Dotações para Despesas Obrigatórias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2.099862169676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8-464E-9117-AF0E988F41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87.92</c:v>
                </c:pt>
                <c:pt idx="1">
                  <c:v>87.33</c:v>
                </c:pt>
                <c:pt idx="2">
                  <c:v>85.03</c:v>
                </c:pt>
                <c:pt idx="3">
                  <c:v>80.22</c:v>
                </c:pt>
                <c:pt idx="4">
                  <c:v>80.77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3.9596815044212093E-2"/>
                  <c:y val="-8.3994486787072383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/>
              <a:t>IEDDD - Índice de Execução das Dotações para Despesas Discricionárias</a:t>
            </a:r>
          </a:p>
        </c:rich>
      </c:tx>
      <c:layout>
        <c:manualLayout>
          <c:xMode val="edge"/>
          <c:yMode val="edge"/>
          <c:x val="0.16713423779620284"/>
          <c:y val="2.1992598711268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90.36</c:v>
                </c:pt>
                <c:pt idx="1">
                  <c:v>88.68</c:v>
                </c:pt>
                <c:pt idx="2">
                  <c:v>96.26</c:v>
                </c:pt>
                <c:pt idx="3">
                  <c:v>80.099999999999994</c:v>
                </c:pt>
                <c:pt idx="4">
                  <c:v>96.53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7E-4F44-9C93-F3DF9722280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7E-4F44-9C93-F3DF9722280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7E-4F44-9C93-F3DF97222802}"/>
                </c:ext>
              </c:extLst>
            </c:dLbl>
            <c:dLbl>
              <c:idx val="4"/>
              <c:layout>
                <c:manualLayout>
                  <c:x val="0.20988261955374615"/>
                  <c:y val="8.7970394845073401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BB4-49AD-9ECA-1CA8EB6546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IEDP -</a:t>
            </a:r>
            <a:r>
              <a:rPr lang="pt-BR" sz="1600" b="1" baseline="0" dirty="0"/>
              <a:t> Índice de Execução das Dotações para Projetos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2.099862169676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8-464E-9117-AF0E988F41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89.75</c:v>
                </c:pt>
                <c:pt idx="1">
                  <c:v>85.66</c:v>
                </c:pt>
                <c:pt idx="2">
                  <c:v>96.44</c:v>
                </c:pt>
                <c:pt idx="3">
                  <c:v>83.84</c:v>
                </c:pt>
                <c:pt idx="4">
                  <c:v>98.29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layout>
                <c:manualLayout>
                  <c:x val="3.9596815044212093E-2"/>
                  <c:y val="-8.3994486787072383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dirty="0" err="1"/>
              <a:t>IERec</a:t>
            </a:r>
            <a:r>
              <a:rPr lang="pt-BR" sz="1400" b="1" dirty="0"/>
              <a:t> - Índice de Evasão de Receitas</a:t>
            </a:r>
          </a:p>
        </c:rich>
      </c:tx>
      <c:layout>
        <c:manualLayout>
          <c:xMode val="edge"/>
          <c:yMode val="edge"/>
          <c:x val="0.16713423779620284"/>
          <c:y val="2.1992598711268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5.0999999999999996</c:v>
                </c:pt>
                <c:pt idx="1">
                  <c:v>3</c:v>
                </c:pt>
                <c:pt idx="2">
                  <c:v>1</c:v>
                </c:pt>
                <c:pt idx="3">
                  <c:v>1.65</c:v>
                </c:pt>
                <c:pt idx="4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7E-4F44-9C93-F3DF9722280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7E-4F44-9C93-F3DF9722280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7E-4F44-9C93-F3DF97222802}"/>
                </c:ext>
              </c:extLst>
            </c:dLbl>
            <c:dLbl>
              <c:idx val="4"/>
              <c:layout>
                <c:manualLayout>
                  <c:x val="0.20988261955374615"/>
                  <c:y val="8.7970394845073401E-3"/>
                </c:manualLayout>
              </c:layout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BB4-49AD-9ECA-1CA8EB6546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3.5</c:v>
                </c:pt>
                <c:pt idx="1">
                  <c:v>3.5</c:v>
                </c:pt>
                <c:pt idx="2">
                  <c:v>3.5</c:v>
                </c:pt>
                <c:pt idx="3">
                  <c:v>3.5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ITCNJ - Índice de Transparência CNJ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96.62</c:v>
                </c:pt>
                <c:pt idx="1">
                  <c:v>100</c:v>
                </c:pt>
                <c:pt idx="2">
                  <c:v>100</c:v>
                </c:pt>
                <c:pt idx="3">
                  <c:v>102</c:v>
                </c:pt>
                <c:pt idx="4">
                  <c:v>93.43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C4-4191-A540-87D39A81956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C4-4191-A540-87D39A81956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4-4191-A540-87D39A81956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C4-4191-A540-87D39A81956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C4-4191-A540-87D39A819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8C4-4191-A540-87D39A819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rgbClr val="4A725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C-412A-A7B3-FB04B0C68B54}"/>
              </c:ext>
            </c:extLst>
          </c:dPt>
          <c:dPt>
            <c:idx val="1"/>
            <c:bubble3D val="0"/>
            <c:spPr>
              <a:solidFill>
                <a:srgbClr val="1F3A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38C-412A-A7B3-FB04B0C68B54}"/>
              </c:ext>
            </c:extLst>
          </c:dPt>
          <c:cat>
            <c:strRef>
              <c:f>Planilha1!$A$2:$A$3</c:f>
              <c:strCache>
                <c:ptCount val="2"/>
                <c:pt idx="0">
                  <c:v>Cumprimento do Indicador</c:v>
                </c:pt>
                <c:pt idx="1">
                  <c:v> 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97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C-412A-A7B3-FB04B0C6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IDP - Índice de Duração dos Processos Pendentes Líquidos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1669</c:v>
                </c:pt>
                <c:pt idx="1">
                  <c:v>1688</c:v>
                </c:pt>
                <c:pt idx="2">
                  <c:v>1681</c:v>
                </c:pt>
                <c:pt idx="3">
                  <c:v>1533</c:v>
                </c:pt>
                <c:pt idx="4">
                  <c:v>1363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71-4EC2-A79C-620C7493A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71-4EC2-A79C-620C7493A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71-4EC2-A79C-620C7493A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71-4EC2-A79C-620C7493AC9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771-4EC2-A79C-620C7493AC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1030</c:v>
                </c:pt>
                <c:pt idx="1">
                  <c:v>1030</c:v>
                </c:pt>
                <c:pt idx="2">
                  <c:v>1030</c:v>
                </c:pt>
                <c:pt idx="3">
                  <c:v>1030</c:v>
                </c:pt>
                <c:pt idx="4">
                  <c:v>1030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771-4EC2-A79C-620C7493A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/>
              <a:t> IAD - Índice de Atendimento à Demanda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Desempenho</c:v>
                </c:pt>
              </c:strCache>
            </c:strRef>
          </c:tx>
          <c:spPr>
            <a:solidFill>
              <a:srgbClr val="1F3A5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79.03</c:v>
                </c:pt>
                <c:pt idx="1">
                  <c:v>96.5</c:v>
                </c:pt>
                <c:pt idx="2">
                  <c:v>112.06</c:v>
                </c:pt>
                <c:pt idx="3">
                  <c:v>123.65</c:v>
                </c:pt>
                <c:pt idx="4">
                  <c:v>99.38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97952"/>
        <c:axId val="686298432"/>
      </c:barChart>
      <c:lineChart>
        <c:grouping val="standard"/>
        <c:varyColors val="0"/>
        <c:ser>
          <c:idx val="1"/>
          <c:order val="1"/>
          <c:tx>
            <c:strRef>
              <c:f>Planilha1!$C$1</c:f>
              <c:strCache>
                <c:ptCount val="1"/>
                <c:pt idx="0">
                  <c:v>Alvo (Meta 2025)</c:v>
                </c:pt>
              </c:strCache>
            </c:strRef>
          </c:tx>
          <c:spPr>
            <a:ln w="28575" cap="rnd">
              <a:solidFill>
                <a:srgbClr val="4A7254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1B-4A40-9501-AD57635098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1B-4A40-9501-AD57635098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1B-4A40-9501-AD57635098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1B-4A40-9501-AD57635098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3486A2-CCD2-4049-9C13-5AB1764E7D89}" type="VALUE">
                      <a:rPr lang="en-US" sz="1100" b="1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01B-4A40-9501-AD5763509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01B-4A40-9501-AD57635098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6297952"/>
        <c:axId val="686298432"/>
      </c:lineChart>
      <c:catAx>
        <c:axId val="6862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8432"/>
        <c:crosses val="autoZero"/>
        <c:auto val="1"/>
        <c:lblAlgn val="ctr"/>
        <c:lblOffset val="100"/>
        <c:noMultiLvlLbl val="0"/>
      </c:catAx>
      <c:valAx>
        <c:axId val="68629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8629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16_E653C3A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C069C70-7875-4EB1-882D-19AECEE5CBC4}" authorId="{D3B67DBC-93BB-A843-5EA4-74043AD2FF33}" created="2026-03-23T20:16:17.07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864249255" sldId="278"/>
      <ac:graphicFrameMk id="6" creationId="{30FEED94-CBCE-F202-5B09-494397E72E7B}"/>
    </ac:deMkLst>
    <p188:txBody>
      <a:bodyPr/>
      <a:lstStyle/>
      <a:p>
        <a:r>
          <a:rPr lang="pt-BR"/>
          <a:t>Preciso entender esse cálculo, perguntar a priscila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DEA54-E2A0-432C-8BD4-4EF95706478E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BA9A3-828F-4B10-BECA-9A79E66164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133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673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DF8B6-885B-FA04-619A-99098AAD0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3BE783B-C540-0454-1C54-D4018857FE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53C785A-4AB0-497A-10F8-B51BC276B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9B8528-5792-6FB2-9BC5-924E51826D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906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648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7DCE6-D2DF-345E-9DED-C1AA8817A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EA5C06A-ECA6-CF12-7681-58CC074FD1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DF0DB9-D23C-4536-4363-043CE9605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419C6C-68D6-A0C6-B74C-BBCE780ED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360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650F6-A9C3-8D1E-4FAC-F49AC29DD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038D3C4-0692-0748-87CB-9228E05B16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C4835B5-1AE0-7EE1-978F-0F362E9FA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DE0189-45B3-A379-03CC-B714046E14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07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21225-7AD1-9704-5561-97B28958F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B2D0AC4-EB1A-D9D1-7B09-1083B75A5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28D6E12-83F5-5348-B61D-1C785922E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40D713C-798F-CDD5-215F-2CEE582C74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48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68B22-B274-B2EE-60C2-B810C6C5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DCD1278-A2E2-EDEB-7758-17515D5CC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5D9C0BF-CBE4-EA44-A09D-D181DBBB90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F2B919-3762-6285-7843-0BB4996D0E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2749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56BE4-95E8-9B8C-60AF-522DA1677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C420760-84A1-CE6A-E276-4DFD3AB7DD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7F35E33-BD53-9DDC-4D85-3FA3FFB673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D2CE0D7-2429-C51B-9D81-C58D639CF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602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25887-DF3B-68CD-8F8C-F834433AC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E43DD10-D1C9-3F5B-01A9-A24033C6E9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A03B48B-C75E-856F-1AD1-7EA1DF4277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2B27A91-9153-1511-B2C4-40AA46091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803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D7549-7A9A-097B-6EA0-D95C36B73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386496F-C73F-52C1-4706-9427C4FF2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CF0BB1C-7FA6-EAAE-2FBA-02A58031D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5B3C8C-4601-67AF-76FD-6E013BE78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951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FDCFE-CAEA-5F5C-5EC7-9E29B872E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A04D379-39DB-22BB-885C-3320A55C1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7D484A5-32C3-90F7-7517-86D9B1C621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01036EB-4B4B-806F-F13E-A9A71CB997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5439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3BEA8-1AF1-DB5B-BAA9-03E24B94A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CB918A4-54CB-B579-CB68-B8E742003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0C763EF-594B-7DD9-55B2-81FB687DD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3252FFF-4DF0-4285-6527-3D45F0AB0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920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BA9A3-828F-4B10-BECA-9A79E66164C4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27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4C99B-551D-5F23-A3FD-C4EDA817F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AC95EF-5362-6DCD-A0E3-0869BFD9E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E9037-D860-C6BD-02CF-4FB9C12CA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C93606-3702-3581-EAA3-105C9AC4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A131ED-A53B-6181-5F8D-BA2FE9336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440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92087-DA8B-2E66-C698-FBFCAE2A1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88A41E-A002-DFDB-A962-21AF2C42F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3D94FD-1282-819B-CCAA-A07A66125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7FA520-78EA-FD35-861F-810B829A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BEA1C4-F783-4BB6-886D-5BA5756FE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44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4FF617-4FAA-22C2-5EB0-202518D873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BD5641E-7748-B48A-50AE-F7E5E4650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183938-2624-EEE1-A417-3D706FE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0E5B38-48FD-B495-66FA-56C8F6CEC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1BB053-FD1D-5DD8-A3BC-758A987F7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06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A627E-EB5B-292C-92C9-500F92E26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F9E162-5051-5FA3-95AC-DA7D6E115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741AA1-BF97-058E-27A3-567B5882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995D3C-6765-853A-6C80-1676CB8D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8C2EC9-87C5-1EBC-0ACB-C7C17F6B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91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6111D-DB18-9E12-E93E-52A83DF5A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E16A281-C1A8-79F2-668F-FC76DAD9B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3F13C4-BD17-2F5B-CEB4-AE72F4F78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CD409E-F18D-E8E1-9720-3FD67D7B2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923340-D1F3-D400-37B5-52E901D5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5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B7A29-00CE-8563-150A-80FD9D12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983A94-E77B-6232-43B2-98FAEAC9F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8BD61F3-CA15-62A9-92BF-B3D3D5B0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B5BFD7-BDE9-56C0-94DE-9329EF1A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BCFDDC-0E2D-BF71-78F6-21101849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B5D3F1-469B-2F7D-960B-1594E634F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02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E9F4A-956C-C320-11DD-865440A24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44C8E-3B91-5D6C-00AA-5C25E8898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227027B-989A-F996-B8E0-6505A2E7B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3B74F58-66A4-030E-D281-DEAA50DED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6D5F06D-C74F-9247-B186-88EE4340C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5E14AB-F10E-B6FF-EFA1-E101156D0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0B4DD5D-FAD7-EA22-F99F-16BBFC036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8FC634-D244-6E6B-7E62-0ABFBA754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30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5FBD0-4DA8-F91E-5750-C13B19AF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EFDB18B-ED1F-74F6-ED1B-B29E96B95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7FA7A7-FB3B-7C7C-5F04-E63A0C6C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31A5AE-D1DF-1548-F28E-2CE4DA1C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30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B3D0D3-7D6C-031C-1BA7-272FAECB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FBF3241-06C0-B90D-A2A3-397A9AC8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8ADA33A-6F73-069E-FB02-8A862048B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180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D448F-3AC8-F16F-29E8-F73D074C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3A4DB6-6560-B37F-0AAE-9AFEA707A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F13A1C3-8425-2E68-7A7A-3BB81D6EC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2B1B610-1A9C-2E1A-8D05-DBF05DEF7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F3FB78-C32D-F069-02CA-0429A69F2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0E0035-2CE8-C003-F304-79CC1683D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57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FEFC3-6453-15B2-6310-F36D7A5FE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9A1D1DE-0DCF-7318-765B-F6BC1574A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AAE163-7F48-AD8E-F83E-428FC697D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6064D4-BD86-879E-0BC2-101638443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9A841D-2BF8-A862-57AB-079D000CE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53C29F-1274-DBB5-8EDD-0AF68DC7A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93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516826E-053C-60AD-CA9E-341398EE0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AE1A70-A44E-F342-9B94-E8B2CF86A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423C11-5DC5-0F95-78FB-0D1100D48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9DF296-0C3A-4937-AF41-35D7D439D1D1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074D17-3280-925A-6CFB-C2781F808B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260D6A-E3C3-82D2-8FAA-E7E4F11E7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2AE65B-291D-4EA3-8DDF-117D809EEA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18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ineisanalytics.cnj.jus.br/single/?appid=45c7c993-8bf4-4f34-b011-1f5f0ec3653f&amp;sheet=741107d9-89e3-4d75-91f8-4eaa3b64f8dd&amp;lang=pt-BR&amp;opt=ctxmenu,currsel" TargetMode="External"/><Relationship Id="rId5" Type="http://schemas.openxmlformats.org/officeDocument/2006/relationships/image" Target="../media/image1.png"/><Relationship Id="rId4" Type="http://schemas.openxmlformats.org/officeDocument/2006/relationships/chart" Target="../charts/chart2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ineisanalytics.cnj.jus.br/single/?appid=45c7c993-8bf4-4f34-b011-1f5f0ec3653f&amp;sheet=82fff872-fe3d-47be-ad30-6233353ca1db&amp;lang=pt-BR&amp;opt=ctxmenu,currsel" TargetMode="Externa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paineisanalytics.cnj.jus.br/single/?appid=45c7c993-8bf4-4f34-b011-1f5f0ec3653f&amp;sheet=c16c6988-f14c-47ea-b5fa-a8b239d70732&amp;lang=pt-BR&amp;opt=ctxmenu,currsel" TargetMode="Externa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3.xml"/><Relationship Id="rId5" Type="http://schemas.openxmlformats.org/officeDocument/2006/relationships/chart" Target="../charts/chart42.xml"/><Relationship Id="rId4" Type="http://schemas.openxmlformats.org/officeDocument/2006/relationships/chart" Target="../charts/chart4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6_E653C3A7.xml"/><Relationship Id="rId7" Type="http://schemas.openxmlformats.org/officeDocument/2006/relationships/chart" Target="../charts/chart4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5.xml"/><Relationship Id="rId5" Type="http://schemas.openxmlformats.org/officeDocument/2006/relationships/image" Target="../media/image1.png"/><Relationship Id="rId4" Type="http://schemas.openxmlformats.org/officeDocument/2006/relationships/chart" Target="../charts/chart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9.xml"/><Relationship Id="rId4" Type="http://schemas.openxmlformats.org/officeDocument/2006/relationships/chart" Target="../charts/chart4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52.xml"/><Relationship Id="rId4" Type="http://schemas.openxmlformats.org/officeDocument/2006/relationships/chart" Target="../charts/chart5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55.xml"/><Relationship Id="rId4" Type="http://schemas.openxmlformats.org/officeDocument/2006/relationships/chart" Target="../charts/chart5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1B01D07F-8330-0BBF-1BE4-316BDA20AF2C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3AED5F9-4AF8-C87F-CD64-AE5F0858A02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A82B5442-D2A9-ED02-A756-BA881AD269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D75CA6F9-FC68-E046-3B64-D3EC6D0D57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F3737C86-B7DE-297D-D800-5B56E5AD77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953311"/>
            <a:ext cx="6456219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9D470316-E350-BF93-737C-89EFCCDB423D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4880ACBF-E380-6159-1946-C028D20A37DE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92127A51-0B2A-2BAD-5BE5-A6D6EDE4EBD0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673CE4FB-7576-7A40-3BC6-1CB93400D959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4F7B3CC1-3229-08C6-BABD-0519063B1159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BB23F53B-2E8C-BC0F-6558-505BCEF9E1F4}"/>
              </a:ext>
            </a:extLst>
          </p:cNvPr>
          <p:cNvSpPr txBox="1"/>
          <p:nvPr/>
        </p:nvSpPr>
        <p:spPr>
          <a:xfrm>
            <a:off x="120073" y="953311"/>
            <a:ext cx="7019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Garantia dos Direitos Fundamentais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32E17D05-625D-B5E2-6AD1-56FA720ECBC1}"/>
              </a:ext>
            </a:extLst>
          </p:cNvPr>
          <p:cNvSpPr txBox="1"/>
          <p:nvPr/>
        </p:nvSpPr>
        <p:spPr>
          <a:xfrm>
            <a:off x="6576292" y="2011038"/>
            <a:ext cx="5449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Aprimorar a estrutura, a força de trabalho e o acesso pleno ao sistema judiciário de forma a garantir o direito à vida, à liberdade, à igualdade, à segurança e à propriedade, atenuando as desigualdades sociais e promovendo os direitos de minorias, a inclusão e acessibilidade a todos.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7CA41F69-F9D1-FED4-7EC8-E4B50603D9E3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538AF250-D3B1-936A-4A92-D164E846212B}"/>
              </a:ext>
            </a:extLst>
          </p:cNvPr>
          <p:cNvGrpSpPr/>
          <p:nvPr/>
        </p:nvGrpSpPr>
        <p:grpSpPr>
          <a:xfrm>
            <a:off x="1341582" y="1703083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1F440134-FE85-7166-CAE1-3AAA498977B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68344394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34CF13B7-AF18-69E8-B2C2-FBA23E0AF8BB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82,5%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F9124118-7345-4FAC-260A-43C990538677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BB547194-1B5A-953F-A1DD-3B8CEA8619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4210591"/>
              </p:ext>
            </p:extLst>
          </p:nvPr>
        </p:nvGraphicFramePr>
        <p:xfrm>
          <a:off x="370608" y="3275192"/>
          <a:ext cx="4313380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2BB77A66-7B0D-2BA6-73EB-36BFA6076F16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348A1155-252C-3DA0-71C2-EDFFD98763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6199284"/>
              </p:ext>
            </p:extLst>
          </p:nvPr>
        </p:nvGraphicFramePr>
        <p:xfrm>
          <a:off x="6576292" y="3227906"/>
          <a:ext cx="4313380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99091C0D-C40E-4EB1-B047-F5F4571352B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D9318B45-FF95-7932-B95E-D4109C75E25F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3F84C014-2266-5560-F562-8513FA723FC3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1640297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E082CC-FDA7-A60A-0E1F-487722585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08DE1395-C9EB-AF6C-F4DC-C357EC20C12D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F928806D-12F8-60C5-82F1-C9D440EB95D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516B9F14-D586-C4B7-924D-8933B98B53B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C4437DEB-4BE7-4E0E-EEDA-7163092A370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E8128177-6D54-5163-EE92-0C7D4297373E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D6F5A3C-F90D-00BE-AE8F-FFC77D860BF5}"/>
              </a:ext>
            </a:extLst>
          </p:cNvPr>
          <p:cNvSpPr/>
          <p:nvPr/>
        </p:nvSpPr>
        <p:spPr>
          <a:xfrm>
            <a:off x="6576292" y="1763780"/>
            <a:ext cx="5495637" cy="1066698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F4BBF024-1E63-5F15-70F2-AA5BFA638E62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3C255624-1025-7303-BEB1-3ED5E1158D65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4BC1C9E4-664C-3D77-58AB-84E662D49C93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8B08E13B-4F8C-358D-5B36-7F3654DB3BBC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953E6FFA-56FE-E9E6-7CBB-015D50F70F25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Consolidação Dos Sistema De Precedentes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Obrigatórios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1B7B5CFD-7C5B-8CB9-2590-EAB960EFA915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Garantir a segurança jurídica e a integridade nas decisões judiciais, fortalecendo a sistemática de aplicação dos precedentes obrigatórios.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EBE9EE3-6FAC-9E5B-7EA5-41703DC9763C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9A70DF46-2CCA-59A7-259A-AEEA32BD1569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DC79F53F-188A-CD6B-705E-C1A71B6537C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97830580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511C6EAC-4CEE-59B6-259A-0FBFA1E3A7B1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50,0%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65250597-58E4-A4DE-06A3-862B018BA93C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6.1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ADD31E50-31FC-839D-142B-B2A05770DE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0555992"/>
              </p:ext>
            </p:extLst>
          </p:nvPr>
        </p:nvGraphicFramePr>
        <p:xfrm>
          <a:off x="3011056" y="2944972"/>
          <a:ext cx="5938980" cy="295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A83E042A-3A2A-F293-852E-58F49EC2149A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E7A139CC-F360-4223-C7FD-4B5352D7DAD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13BB203-08ED-5082-31BD-146EF8CC2F8D}"/>
              </a:ext>
            </a:extLst>
          </p:cNvPr>
          <p:cNvSpPr txBox="1"/>
          <p:nvPr/>
        </p:nvSpPr>
        <p:spPr>
          <a:xfrm>
            <a:off x="3011056" y="599532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</p:spTree>
    <p:extLst>
      <p:ext uri="{BB962C8B-B14F-4D97-AF65-F5344CB8AC3E}">
        <p14:creationId xmlns:p14="http://schemas.microsoft.com/office/powerpoint/2010/main" val="210632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1046D9-F6BC-2511-9C66-9EF019781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B4381F51-6716-1499-F29F-CA9427150F28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CA040673-D0EC-42C5-E77F-826A22B307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A69F62A2-350B-8D22-9339-3340376736D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DA6912EF-DF8E-FCFD-D1FC-8B65B3BF291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C75C92F4-74B8-AEDD-CD65-9601BF108816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B235E8AF-2ED4-F6E2-A55B-D8958D66016D}"/>
              </a:ext>
            </a:extLst>
          </p:cNvPr>
          <p:cNvSpPr/>
          <p:nvPr/>
        </p:nvSpPr>
        <p:spPr>
          <a:xfrm>
            <a:off x="6576292" y="1763780"/>
            <a:ext cx="5495637" cy="1066698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448A6FEB-011B-8741-1579-6F4F4FB1A50F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70D19AE6-D4B8-2542-44B0-4304F80BDEC2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B93EA4E6-A816-1AEB-CC6C-805B6BE4D692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DDBE3DD-0750-C4FA-7A59-69E6BC140C3C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7698218C-282C-E120-9C6A-FAE8ED0B4D59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Consolidação Dos Sistema De Precedentes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Obrigatórios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F08333F5-6A63-821B-08C6-4F0AB4DEA9F6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Atuar nos processos de litigância serial, contribuindo para reverter a cultura de excesso de judicialização.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4B666802-DAAC-3017-1D8B-A24250508D22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60C0DD4D-3071-6501-DA54-14CE34288ECF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DF166AE2-29FE-C0F8-A396-33909FF00AF7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822AC6D6-B8B6-9F5A-E8AD-C3937BCD4995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50,0%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8FD6F603-BE2F-475B-ED2F-6BAF88AC8DEB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6.2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8BAD20C6-0350-EE83-107D-D8CE52B1AB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1809075"/>
              </p:ext>
            </p:extLst>
          </p:nvPr>
        </p:nvGraphicFramePr>
        <p:xfrm>
          <a:off x="3011056" y="2944972"/>
          <a:ext cx="5938980" cy="295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E755D471-25E7-09D2-97B1-188106AE266F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521B04B9-C187-37E6-F8CD-EDFD0C43A47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0170F77-7B96-C402-7E8E-0066E4760840}"/>
              </a:ext>
            </a:extLst>
          </p:cNvPr>
          <p:cNvSpPr txBox="1"/>
          <p:nvPr/>
        </p:nvSpPr>
        <p:spPr>
          <a:xfrm>
            <a:off x="3011056" y="599532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4F235D1-B2D8-4CBA-3445-C82D8F6E16C7}"/>
              </a:ext>
            </a:extLst>
          </p:cNvPr>
          <p:cNvSpPr txBox="1"/>
          <p:nvPr/>
        </p:nvSpPr>
        <p:spPr>
          <a:xfrm>
            <a:off x="0" y="6379141"/>
            <a:ext cx="7580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solidFill>
                  <a:srgbClr val="E6EBF0"/>
                </a:solidFill>
              </a:rPr>
              <a:t>*Observação</a:t>
            </a:r>
            <a:r>
              <a:rPr lang="pt-BR" sz="1000" dirty="0">
                <a:solidFill>
                  <a:srgbClr val="E6EBF0"/>
                </a:solidFill>
              </a:rPr>
              <a:t>: A ausência de casos no período inviabiliza o cálculo do tempo médio, razão pela qual o indicador pode apresentar resultado nulo.</a:t>
            </a:r>
          </a:p>
        </p:txBody>
      </p:sp>
    </p:spTree>
    <p:extLst>
      <p:ext uri="{BB962C8B-B14F-4D97-AF65-F5344CB8AC3E}">
        <p14:creationId xmlns:p14="http://schemas.microsoft.com/office/powerpoint/2010/main" val="3519042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0DED63-7908-1B7F-FBFF-42E41DEBA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6883EE1C-1F2F-933F-94DD-53324A448A06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7E869375-57FA-E49E-DA87-BBF6CB51FDF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998F6B29-B943-5FF3-762E-624C37ACA1E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A23CDBDF-1D34-D114-F5A1-0F296CA318C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BA36D231-4283-0241-7643-491A6DB678AD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433F401-6BE6-6128-6C6C-667333B12340}"/>
              </a:ext>
            </a:extLst>
          </p:cNvPr>
          <p:cNvSpPr/>
          <p:nvPr/>
        </p:nvSpPr>
        <p:spPr>
          <a:xfrm>
            <a:off x="6576292" y="1763780"/>
            <a:ext cx="5495637" cy="1108729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97D182A8-DA76-22A1-D891-D901535F4987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9EC7E3E3-2A43-ADA7-4FEA-93A778D4BFA1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86C7B12A-2675-DE1C-01DE-1B2595DAAA94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26F30FA-8144-DC36-AEDB-660F1CC0E992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F4732E0F-23E2-0556-1F0B-5F96F1D1BFFA}"/>
              </a:ext>
            </a:extLst>
          </p:cNvPr>
          <p:cNvSpPr txBox="1"/>
          <p:nvPr/>
        </p:nvSpPr>
        <p:spPr>
          <a:xfrm>
            <a:off x="-46183" y="963865"/>
            <a:ext cx="7019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Promoção Da Sustentabilidade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BE6D35FF-2278-0620-B582-DA4B7493B872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Aprimorar ações que incentivem o uso racional de recursos naturais e bens públicos de forma a promover a sustentabilidade ambiental, econômica e social.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AA32EEB3-DD12-61B2-C7F3-18FF389FC398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8B1A189E-C982-A24E-9EAE-83393747DA90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32C64730-B308-CFBC-162A-BA28BC4643C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50485341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7BCF835E-7DCD-56A0-E451-AC95DCFE6EA9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89,0%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88177CB7-AF96-327E-4A81-1E4B8C645668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7.1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B9A4DE97-BF2C-A17E-2FFC-DDE79F911B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9542036"/>
              </p:ext>
            </p:extLst>
          </p:nvPr>
        </p:nvGraphicFramePr>
        <p:xfrm>
          <a:off x="3011056" y="2944972"/>
          <a:ext cx="5938980" cy="295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D4EFF135-4C4A-DB01-6134-D7BB466E5EC7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F6296355-BEE8-3322-1D54-7C0F6A093F6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4089F51-239F-9BF5-2D1A-E54D9AC2F1EF}"/>
              </a:ext>
            </a:extLst>
          </p:cNvPr>
          <p:cNvSpPr txBox="1"/>
          <p:nvPr/>
        </p:nvSpPr>
        <p:spPr>
          <a:xfrm>
            <a:off x="3011056" y="599532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82B2D46-2A22-3057-A067-2DB9824EE378}"/>
              </a:ext>
            </a:extLst>
          </p:cNvPr>
          <p:cNvSpPr txBox="1"/>
          <p:nvPr/>
        </p:nvSpPr>
        <p:spPr>
          <a:xfrm>
            <a:off x="120072" y="6347644"/>
            <a:ext cx="101138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>
                <a:solidFill>
                  <a:srgbClr val="E6EBF0"/>
                </a:solidFill>
              </a:rPr>
              <a:t>*Observação</a:t>
            </a:r>
            <a:r>
              <a:rPr lang="pt-BR" sz="900" dirty="0">
                <a:solidFill>
                  <a:srgbClr val="E6EBF0"/>
                </a:solidFill>
              </a:rPr>
              <a:t>: Indicador apurado com base em dados consolidados em âmbito nacional, não sendo possível sua mensuração de forma autônoma. Para 2025, foi replicado, provisoriamente, o valor de 2024, até atualização dos dados necessários. Fonte de dados: </a:t>
            </a:r>
          </a:p>
          <a:p>
            <a:r>
              <a:rPr lang="pt-BR" sz="900" dirty="0">
                <a:solidFill>
                  <a:srgbClr val="E6EBF0"/>
                </a:solidFill>
                <a:hlinkClick r:id="rId6"/>
              </a:rPr>
              <a:t>https://paineisanalytics.cnj.jus.br/single/?appid=45c7c993-8bf4-4f34-b011-1f5f0ec3653f&amp;sheet=741107d9-89e3-4d75-91f8-4eaa3b64f8dd&amp;lang=pt-BR&amp;opt=</a:t>
            </a:r>
            <a:r>
              <a:rPr lang="pt-BR" sz="900" dirty="0" err="1">
                <a:solidFill>
                  <a:srgbClr val="E6EBF0"/>
                </a:solidFill>
                <a:hlinkClick r:id="rId6"/>
              </a:rPr>
              <a:t>ctxmenu,currsel</a:t>
            </a:r>
            <a:r>
              <a:rPr lang="pt-BR" sz="900" dirty="0">
                <a:solidFill>
                  <a:srgbClr val="E6EBF0"/>
                </a:solidFill>
              </a:rPr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82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C30D65-4E41-3E2B-DEA9-41FD39381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1FBAC3E8-1FD0-DE76-6A32-AF80CF31B5BD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57D48B44-F608-D7E5-3227-AA0C539B43C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3FA21F8A-C115-E6DF-7A70-B1D41D58285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15A85BCC-D538-23C4-1B86-C9AF5367784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CCF274F3-CC10-8552-0D4B-D4D55401547A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717C191A-5F4F-E715-7263-D983C5A0FE3B}"/>
              </a:ext>
            </a:extLst>
          </p:cNvPr>
          <p:cNvSpPr/>
          <p:nvPr/>
        </p:nvSpPr>
        <p:spPr>
          <a:xfrm>
            <a:off x="6576292" y="1763780"/>
            <a:ext cx="5495637" cy="1108729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6282E99C-401A-CA57-94BE-3AC0FFEAA7DF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D449389D-AF0E-6ACA-75D7-D80B4834A392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213FFFCA-F429-740D-4F46-7F7F2161F93A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ED1D0F7-D96A-5734-6897-69C51B809874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B34B854D-483F-7E72-41A2-74F9316A7B32}"/>
              </a:ext>
            </a:extLst>
          </p:cNvPr>
          <p:cNvSpPr txBox="1"/>
          <p:nvPr/>
        </p:nvSpPr>
        <p:spPr>
          <a:xfrm>
            <a:off x="-46183" y="963865"/>
            <a:ext cx="7019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Promoção Da Sustentabilidade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858E31E1-7045-8EC3-0BC2-20A2D0BFDCCE}"/>
              </a:ext>
            </a:extLst>
          </p:cNvPr>
          <p:cNvSpPr txBox="1"/>
          <p:nvPr/>
        </p:nvSpPr>
        <p:spPr>
          <a:xfrm>
            <a:off x="6576292" y="2011038"/>
            <a:ext cx="5449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Dar celeridade à tramitação dos processos relativos às ações ambientais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D255A0B1-E74A-7F69-AFCF-FF34E9C39145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06D12188-4176-5854-34FE-6D7872837E26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BD9293BF-CFEC-90D7-D691-87EC0A37231F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141BC875-BC33-A6A6-8259-D962E1E34611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89,0%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4DCB2FB3-60EB-08D2-DE54-6831647F7B9C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7.2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88D33ECC-0FA7-353B-8D06-8E1198C8B2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1040141"/>
              </p:ext>
            </p:extLst>
          </p:nvPr>
        </p:nvGraphicFramePr>
        <p:xfrm>
          <a:off x="3011056" y="2944972"/>
          <a:ext cx="5938980" cy="295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31EEF630-23C1-F5A3-A22D-520E71AB7F9D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B62722BF-D2D7-084A-6DC3-E761206B40D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5DAF31E-5651-7F60-E3E1-3DF65266266A}"/>
              </a:ext>
            </a:extLst>
          </p:cNvPr>
          <p:cNvSpPr txBox="1"/>
          <p:nvPr/>
        </p:nvSpPr>
        <p:spPr>
          <a:xfrm>
            <a:off x="3011056" y="599532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</p:spTree>
    <p:extLst>
      <p:ext uri="{BB962C8B-B14F-4D97-AF65-F5344CB8AC3E}">
        <p14:creationId xmlns:p14="http://schemas.microsoft.com/office/powerpoint/2010/main" val="3279594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6ADC9-01FB-6E06-50CF-7A20758C6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5A842DE5-EBF9-1FB1-C98E-16B053E328DA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292670BE-8878-8494-F197-D9FDC477CB2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9EB3921D-3325-C39E-0CBC-9B9537E5EE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3368A49B-7EB1-6923-EAE9-008DE8C4D86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9043E6F4-3057-8DA2-E9AC-4980ADF0C024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53F9397F-714C-8CEB-90A6-0F6E0327AC4B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38DF8A63-4FB4-8DD4-2104-14832CDE73AB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F03CD16F-EE18-8673-145C-9EDA7EFD18A0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6C85CDC5-2DD6-231E-EF27-38CDE50EA8DF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550AE75-D54B-11F8-B15C-B8A6BE97BAC2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80948222-E321-4AF0-E786-74779704D989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Da Justiça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Criminal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A3A37F3F-10B0-07FD-DD9C-ECDC78BCA675}"/>
              </a:ext>
            </a:extLst>
          </p:cNvPr>
          <p:cNvSpPr txBox="1"/>
          <p:nvPr/>
        </p:nvSpPr>
        <p:spPr>
          <a:xfrm>
            <a:off x="6576292" y="201103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Dar celeridade às ações criminais visando a redução do tempo de tramitação, com foco na aplicação de penas e medidas alternativas, no fortalecimento da justiça restaurativa e no aperfeiçoamento do sistema penitenciário.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7D224F7B-52A2-14F9-1B83-D687C5137C1A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CC7DBA8D-04A9-1918-DAFD-1E5124DF1BA1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46C14BF9-FDBE-5CCD-15CA-D19127BF8EE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73147524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53AFC4E2-C4BD-7884-2120-D773709C67C5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96%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CABA38B4-FB55-F9EF-FAA8-B228CB95894B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8.1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F50CC399-3467-2802-B772-41C47D949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288938"/>
              </p:ext>
            </p:extLst>
          </p:nvPr>
        </p:nvGraphicFramePr>
        <p:xfrm>
          <a:off x="370607" y="2992259"/>
          <a:ext cx="4810993" cy="302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3508153D-15C5-FF5F-1717-392C2785EEA3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B7788F91-9D8D-117B-1E94-3980EEA608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9760839"/>
              </p:ext>
            </p:extLst>
          </p:nvPr>
        </p:nvGraphicFramePr>
        <p:xfrm>
          <a:off x="6576291" y="3081645"/>
          <a:ext cx="4719781" cy="2887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0B7CA2E7-5B40-2CC7-33AF-C74DF635BC1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8DD8F27-CFB5-B6C3-BD51-BB1795C2D993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EF7962-6F0B-98C4-9B8E-8D7E344FFA08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</p:spTree>
    <p:extLst>
      <p:ext uri="{BB962C8B-B14F-4D97-AF65-F5344CB8AC3E}">
        <p14:creationId xmlns:p14="http://schemas.microsoft.com/office/powerpoint/2010/main" val="2775924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A7BA44-8FF4-CAC7-8991-D2589F97F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46B800CB-E0DC-2938-172D-5EE9C8859E02}"/>
              </a:ext>
            </a:extLst>
          </p:cNvPr>
          <p:cNvSpPr/>
          <p:nvPr/>
        </p:nvSpPr>
        <p:spPr>
          <a:xfrm>
            <a:off x="-1" y="6324324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A135F00D-92CA-32B4-B0AA-1D41267A893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29CCFF3F-D88C-830E-B81A-115EF41290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BDF3C31F-769A-E48A-7902-B74218178E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DE107A8A-55FD-2791-4D9C-3C641BC38171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30AF2CF1-0040-31D7-D5CA-6C73BE637670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9431B9D-7FEA-6A24-2E12-4830CFE8467C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746BCD5A-E0E5-E967-F18D-9F54C1219061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7EDFCE66-7B29-484A-B93C-064F64CF7D81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3B8F2AC-D1A5-F25B-75F4-8D235413B330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69DE03B6-8BCC-9D3A-EEDF-646D958AD3CE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Da Justiça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Criminal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D0D6F69-AE91-710A-95DF-F4CD8F031BC1}"/>
              </a:ext>
            </a:extLst>
          </p:cNvPr>
          <p:cNvSpPr txBox="1"/>
          <p:nvPr/>
        </p:nvSpPr>
        <p:spPr>
          <a:xfrm>
            <a:off x="6576292" y="201103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Atuar em parceria interinstitucional fomentando ações de reintegração para internos e egressos, bem como a correção de irregularidades no sistema carcerário e de execução de medidas socioeducativas, visando a redução da taxa de encarceramento.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7802893B-EE09-36ED-1AEE-A93A0BAAFE8D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9DF742E1-5A42-61BD-6F6A-84E0D06282E5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F7663A4E-429A-451B-2F6F-CC2E3B12A92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03323643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BFDDB99-4504-38B0-4619-49E84E318AEB}"/>
                </a:ext>
              </a:extLst>
            </p:cNvPr>
            <p:cNvSpPr txBox="1"/>
            <p:nvPr/>
          </p:nvSpPr>
          <p:spPr>
            <a:xfrm>
              <a:off x="7040400" y="5082121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96%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CFA4AD46-9053-F1A6-F590-8F9018AB2589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8.2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44CE871A-8766-B7C5-DD2E-0CAA3DBA0D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9826272"/>
              </p:ext>
            </p:extLst>
          </p:nvPr>
        </p:nvGraphicFramePr>
        <p:xfrm>
          <a:off x="370607" y="2992259"/>
          <a:ext cx="4810993" cy="302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CC2A68FF-0976-7A5F-9562-06F13EF7CB9B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A80ABC0E-3FB9-A4EE-C93D-C1443F7E38B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175D1C1B-3721-DA2C-E362-9CDA16FD0D04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F6AD639-62CD-66CF-9E23-2181C7551F20}"/>
              </a:ext>
            </a:extLst>
          </p:cNvPr>
          <p:cNvSpPr txBox="1"/>
          <p:nvPr/>
        </p:nvSpPr>
        <p:spPr>
          <a:xfrm>
            <a:off x="-1" y="6349809"/>
            <a:ext cx="9079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solidFill>
                  <a:srgbClr val="E6EBF0"/>
                </a:solidFill>
              </a:rPr>
              <a:t>Indicador disponível apenas até 2022, sem possibilidade de apuração retroativa. Para viabilizar a série histórica, foi replicado o valor de 2022 para 2023-2025. Fonte de dados: </a:t>
            </a:r>
            <a:r>
              <a:rPr lang="pt-BR" sz="900" dirty="0">
                <a:solidFill>
                  <a:srgbClr val="E6EBF0"/>
                </a:solidFill>
                <a:hlinkClick r:id="rId5"/>
              </a:rPr>
              <a:t>https://paineisanalytics.cnj.jus.br/single/?appid=45c7c993-8bf4-4f34-b011-1f5f0ec3653f&amp;sheet=82fff872-fe3d-47be-ad30-6233353ca1db&amp;lang=pt-BR&amp;opt=ctxmenu,currsel</a:t>
            </a:r>
            <a:endParaRPr lang="pt-BR" sz="900" dirty="0">
              <a:solidFill>
                <a:srgbClr val="E6EBF0"/>
              </a:solidFill>
            </a:endParaRPr>
          </a:p>
          <a:p>
            <a:endParaRPr lang="pt-BR" sz="900" dirty="0">
              <a:solidFill>
                <a:srgbClr val="E6EB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295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E61DA0-5594-C9A1-8927-7F6AF6455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CA185291-F8DD-2A26-A51F-4C581F26C507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5E3336E5-1A6A-FDA2-73C9-63332B472D0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4CA4384D-40BB-4303-ED2A-D7508E62350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39D80CF5-524D-410E-EC03-074D255230B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8BB57A49-DFF1-DDDC-B102-788073B8A49E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3192DB24-4A6A-692A-A0CF-4868C6D2F272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C5542239-715F-1689-005E-0007C833E88F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8AC7BC75-26B0-2CFB-9C4A-553BB042E696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685846AB-01A3-0802-3EE2-0CAFCD639717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25513E0-35AA-5CBB-C61F-13F82751C327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CDDA256B-F257-EBEA-7412-3F1355FAD7D8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Administrativa e Da Governança Judiciária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57B36AC-5860-FF67-70F7-0322984820B3}"/>
              </a:ext>
            </a:extLst>
          </p:cNvPr>
          <p:cNvSpPr txBox="1"/>
          <p:nvPr/>
        </p:nvSpPr>
        <p:spPr>
          <a:xfrm>
            <a:off x="6599383" y="1916932"/>
            <a:ext cx="5449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Formular, implementar e monitorar estratégias de forma colaborativa entre magistrados, servidores, sociedade e demais atores do sistema de justiça, com foco na eficiência administrativa, humanização dos serviços, desburocratização e simplificação de processos internos, adotando melhores práticas de gestão financeira, orçamentária, documental, da informação, de projetos e processos, visando o aprimoramento dos serviços prestados ao cidadão.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D1BA2418-E8A4-5078-E7BE-FA7334124298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77A646EA-71DC-6B49-AB72-33D4C76C1507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F78B748D-0BE3-AA96-0239-84325A8AC28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25203354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36C2F56D-C116-58A1-06FD-046FB43204CF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95%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2167A7C2-6636-DBF7-EC9D-34AFA09758BF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9.1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BFB5B780-8C0A-DEC4-1F52-D700C2D020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625026"/>
              </p:ext>
            </p:extLst>
          </p:nvPr>
        </p:nvGraphicFramePr>
        <p:xfrm>
          <a:off x="3442991" y="2944972"/>
          <a:ext cx="4810993" cy="302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5EB13930-2BD2-3D31-B6E4-DDBDB6F1DC09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999D6ED8-62CF-D6F0-DAF3-779EC46E064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EA9BAD4-CB82-8754-46CD-DBA1C8F91188}"/>
              </a:ext>
            </a:extLst>
          </p:cNvPr>
          <p:cNvSpPr txBox="1"/>
          <p:nvPr/>
        </p:nvSpPr>
        <p:spPr>
          <a:xfrm>
            <a:off x="3358711" y="5968979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1584572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575D1-4C6D-D909-972F-BC69156F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0F76036A-192E-053C-2BFB-382EC2FCFC99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111391FD-5971-2F63-CB9A-59FE0BA9C5F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E9D74490-5B71-D59F-C488-F7C3528C334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AD6330AF-B4B1-B903-E5E5-9FDACF56271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71CC0E83-A9F1-10D7-B236-94081BDA321E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CEAF40E6-A843-8A84-D5A6-2BE1A643FA07}"/>
              </a:ext>
            </a:extLst>
          </p:cNvPr>
          <p:cNvSpPr/>
          <p:nvPr/>
        </p:nvSpPr>
        <p:spPr>
          <a:xfrm>
            <a:off x="6602122" y="1776695"/>
            <a:ext cx="5443977" cy="845396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BC3D5927-7D34-7E52-96B3-1043745827B6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F0008F13-C3DD-543A-C2E7-C1D9DF7ED932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0E055F0D-97FC-4A11-2478-1604FACD6905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A618671-75B7-2C51-5D29-BCA84BFF404F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5D52D1BA-AF7C-6CFD-52B7-824F2245DA98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Administrativa e Da Governança Judiciária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2D7A73B-C9F1-0278-CDBC-C2AD470733DA}"/>
              </a:ext>
            </a:extLst>
          </p:cNvPr>
          <p:cNvSpPr txBox="1"/>
          <p:nvPr/>
        </p:nvSpPr>
        <p:spPr>
          <a:xfrm>
            <a:off x="6599383" y="1916932"/>
            <a:ext cx="544945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000" dirty="0"/>
              <a:t>Implementar requisitos referentes à Participação Institucional Feminina no PJBA 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628CD90-91FB-32C4-1C75-84F25AF3791D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5B2A5E0A-A77D-EED5-F211-3333D8D3F873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F1701F2C-4667-5715-F618-17E5F149BD03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DC274FB4-74D3-0E68-FD6F-F3F9A107411E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95%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3CC6250-B39C-6800-53C4-1DBD9751AA1C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9.2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6FCBF21E-0B6C-7B82-5771-8B839145E073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D7FC1394-6C3B-8554-0D82-6FD7A8932C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59961"/>
              </p:ext>
            </p:extLst>
          </p:nvPr>
        </p:nvGraphicFramePr>
        <p:xfrm>
          <a:off x="3631923" y="2944972"/>
          <a:ext cx="4719781" cy="2887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B59E473F-252F-09AE-01A5-DC174890093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87E8B98B-D5CC-6F59-47E6-A8B5C220ACEB}"/>
              </a:ext>
            </a:extLst>
          </p:cNvPr>
          <p:cNvSpPr txBox="1"/>
          <p:nvPr/>
        </p:nvSpPr>
        <p:spPr>
          <a:xfrm>
            <a:off x="4204575" y="5889755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0BB0857-B198-2138-2FFB-4829B0F741B0}"/>
              </a:ext>
            </a:extLst>
          </p:cNvPr>
          <p:cNvSpPr txBox="1"/>
          <p:nvPr/>
        </p:nvSpPr>
        <p:spPr>
          <a:xfrm>
            <a:off x="120073" y="6360758"/>
            <a:ext cx="7591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solidFill>
                  <a:srgbClr val="E6EBF0"/>
                </a:solidFill>
              </a:rPr>
              <a:t>*Observação</a:t>
            </a:r>
            <a:r>
              <a:rPr lang="pt-BR" sz="1000" dirty="0">
                <a:solidFill>
                  <a:srgbClr val="E6EBF0"/>
                </a:solidFill>
              </a:rPr>
              <a:t>: O Índice de Cumprimento da Política de Participação Institucional Feminina do PJBA, foi desenvolvido no ano de 2024 possuindo sua primeira medição no ano de 2025.</a:t>
            </a:r>
          </a:p>
        </p:txBody>
      </p:sp>
    </p:spTree>
    <p:extLst>
      <p:ext uri="{BB962C8B-B14F-4D97-AF65-F5344CB8AC3E}">
        <p14:creationId xmlns:p14="http://schemas.microsoft.com/office/powerpoint/2010/main" val="1803064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AAE19B-8B38-597B-54A3-07B6C2A76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716EE809-DDC1-5CEC-8518-DDA8D75052D0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0B1932A2-8360-3129-D6A6-DAB00998536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FB7605E9-654E-E602-5F48-C61FBEFCC33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6BF67B38-6E51-2AAF-FE3A-444DD8F8C84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F8F97990-7246-789D-3122-17C3CA23EB6E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D1836DAD-E78F-98F7-1E3A-744F23DC3557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A4F0E1AF-0A71-37AE-1706-5924E43980EA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2792BBFC-D7D3-EE4F-C828-CDF52EE9D1D2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5F9ACB89-442B-1C45-DF13-1CE7758239C8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A697930-C560-C6D5-2FB7-980CC337AA83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E3153C74-7CC7-4D2B-FBF9-691DA4DA81E6}"/>
              </a:ext>
            </a:extLst>
          </p:cNvPr>
          <p:cNvSpPr txBox="1"/>
          <p:nvPr/>
        </p:nvSpPr>
        <p:spPr>
          <a:xfrm>
            <a:off x="0" y="974130"/>
            <a:ext cx="7019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De Pessoas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B43093D3-20DE-3128-A826-C55429CEDE5E}"/>
              </a:ext>
            </a:extLst>
          </p:cNvPr>
          <p:cNvSpPr txBox="1"/>
          <p:nvPr/>
        </p:nvSpPr>
        <p:spPr>
          <a:xfrm>
            <a:off x="6576292" y="2011038"/>
            <a:ext cx="54494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Implementar ações que promovam o desenvolvimento profissional, a saúde, a segurança institucional, a cooperação e as relações interpessoais no ambiente de trabalho, valorizando as competências criativas e inovadoras dos magistrados e servidores, promovendo a melhoria contínua das  condições laborais, qualidade de vida e equilíbrio da força de trabalho, de maneira a efetivar a missão e a visão institucional.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13224243-026C-F3B8-D555-B41F79E9DFD3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3399D1C2-7EA5-B95D-DF37-BE01D56268EA}"/>
              </a:ext>
            </a:extLst>
          </p:cNvPr>
          <p:cNvGrpSpPr/>
          <p:nvPr/>
        </p:nvGrpSpPr>
        <p:grpSpPr>
          <a:xfrm>
            <a:off x="1309720" y="1663433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05B808CC-A8BC-2537-D1CD-843E54D73157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6CD7FE19-66A6-7384-F96E-CB49D270FDA6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97,0%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7F7D706-0830-9BC0-3355-DF7B324796F5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10.1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898CF1B1-D8D5-0A00-BE21-FBD1E04AC017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1326B6DB-339D-80F9-DB9A-7E0F029B464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FE6ED688-F50E-2441-8C69-C943B97545D5}"/>
              </a:ext>
            </a:extLst>
          </p:cNvPr>
          <p:cNvGrpSpPr/>
          <p:nvPr/>
        </p:nvGrpSpPr>
        <p:grpSpPr>
          <a:xfrm>
            <a:off x="120073" y="3201802"/>
            <a:ext cx="3749964" cy="2846875"/>
            <a:chOff x="286327" y="3275191"/>
            <a:chExt cx="4655127" cy="3036529"/>
          </a:xfrm>
        </p:grpSpPr>
        <p:graphicFrame>
          <p:nvGraphicFramePr>
            <p:cNvPr id="56" name="Gráfico 55">
              <a:extLst>
                <a:ext uri="{FF2B5EF4-FFF2-40B4-BE49-F238E27FC236}">
                  <a16:creationId xmlns:a16="http://schemas.microsoft.com/office/drawing/2014/main" id="{5F05C6E5-E858-5D49-481D-A2CEE624072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75940536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B535174D-B537-8A7F-1527-211D381A71AB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menor melhor</a:t>
              </a:r>
            </a:p>
          </p:txBody>
        </p:sp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9E96E736-ABEE-F734-E5F6-D6C55802823A}"/>
              </a:ext>
            </a:extLst>
          </p:cNvPr>
          <p:cNvGrpSpPr/>
          <p:nvPr/>
        </p:nvGrpSpPr>
        <p:grpSpPr>
          <a:xfrm>
            <a:off x="4246847" y="3220657"/>
            <a:ext cx="3749964" cy="2829575"/>
            <a:chOff x="286327" y="3275191"/>
            <a:chExt cx="4655127" cy="3018076"/>
          </a:xfrm>
        </p:grpSpPr>
        <p:graphicFrame>
          <p:nvGraphicFramePr>
            <p:cNvPr id="6" name="Gráfico 5">
              <a:extLst>
                <a:ext uri="{FF2B5EF4-FFF2-40B4-BE49-F238E27FC236}">
                  <a16:creationId xmlns:a16="http://schemas.microsoft.com/office/drawing/2014/main" id="{8AF53647-5D8E-88DA-E33E-D94611BF657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50698776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B224DA89-C618-1CF8-FF4B-B9F888D22B59}"/>
                </a:ext>
              </a:extLst>
            </p:cNvPr>
            <p:cNvSpPr txBox="1"/>
            <p:nvPr/>
          </p:nvSpPr>
          <p:spPr>
            <a:xfrm>
              <a:off x="286327" y="6016268"/>
              <a:ext cx="4063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EB901FBF-664B-86D2-103B-F97B6265063C}"/>
              </a:ext>
            </a:extLst>
          </p:cNvPr>
          <p:cNvGrpSpPr/>
          <p:nvPr/>
        </p:nvGrpSpPr>
        <p:grpSpPr>
          <a:xfrm>
            <a:off x="8321965" y="3204821"/>
            <a:ext cx="3749964" cy="2846875"/>
            <a:chOff x="286327" y="3275191"/>
            <a:chExt cx="4655127" cy="3036529"/>
          </a:xfrm>
        </p:grpSpPr>
        <p:graphicFrame>
          <p:nvGraphicFramePr>
            <p:cNvPr id="9" name="Gráfico 8">
              <a:extLst>
                <a:ext uri="{FF2B5EF4-FFF2-40B4-BE49-F238E27FC236}">
                  <a16:creationId xmlns:a16="http://schemas.microsoft.com/office/drawing/2014/main" id="{39B8A641-FBF1-B970-CC6B-6371606763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219121920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A3FFB018-26AA-12F6-E3CE-C2ABFBCC27BE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12DB2608-C6F3-C8FF-F3FA-7F22AB80874D}"/>
              </a:ext>
            </a:extLst>
          </p:cNvPr>
          <p:cNvSpPr txBox="1"/>
          <p:nvPr/>
        </p:nvSpPr>
        <p:spPr>
          <a:xfrm>
            <a:off x="-1" y="6349809"/>
            <a:ext cx="9079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>
                <a:solidFill>
                  <a:srgbClr val="E6EBF0"/>
                </a:solidFill>
              </a:rPr>
              <a:t>* Observação: </a:t>
            </a:r>
            <a:r>
              <a:rPr lang="pt-BR" sz="900" dirty="0">
                <a:solidFill>
                  <a:srgbClr val="E6EBF0"/>
                </a:solidFill>
              </a:rPr>
              <a:t>Indicador disponível apenas até 2024, para viabilizar a série histórica, foi replicado o valor de 2024 para 2025. Fonte de dados:</a:t>
            </a:r>
          </a:p>
          <a:p>
            <a:r>
              <a:rPr lang="pt-BR" sz="900" dirty="0">
                <a:solidFill>
                  <a:srgbClr val="E6EBF0"/>
                </a:solidFill>
                <a:hlinkClick r:id="rId7"/>
              </a:rPr>
              <a:t>https://paineisanalytics.cnj.jus.br/single/?appid=45c7c993-8bf4-4f34-b011-1f5f0ec3653f&amp;sheet=c16c6988-f14c-47ea-b5fa-a8b239d70732&amp;lang=pt-BR&amp;opt=ctxmenu,currsel</a:t>
            </a:r>
            <a:endParaRPr lang="pt-BR" sz="900" dirty="0">
              <a:solidFill>
                <a:srgbClr val="E6EBF0"/>
              </a:solidFill>
            </a:endParaRPr>
          </a:p>
          <a:p>
            <a:endParaRPr lang="pt-BR" sz="900" dirty="0">
              <a:solidFill>
                <a:srgbClr val="E6EB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34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0B9569-FD93-66B7-4114-99F940DA1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77EDFF42-8FA5-0B00-7034-CED4EA3AA8F2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E2039A09-5008-48EE-8C49-1AE92DFEE97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DCEA532E-6EA8-1D99-B988-969F9E24251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62E8B463-FAEE-09C7-C19B-B5C82F5760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B264F86D-6310-9F6E-54B8-4A8DB1A5BB00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F9AFA892-2CBB-2BDD-11AA-7DCCCC2F6DC2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0504324A-F20B-7040-B877-FE47A2FEB68F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B4195D9E-68FB-3884-2B43-48835265FEC1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7780CC1C-A96C-EEBD-7F15-B1CE8CBF44DC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82FF75C-D357-D249-7321-1FB1E3E07AB1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A0CC844-29B4-6559-21A4-90D6C08E170B}"/>
              </a:ext>
            </a:extLst>
          </p:cNvPr>
          <p:cNvSpPr txBox="1"/>
          <p:nvPr/>
        </p:nvSpPr>
        <p:spPr>
          <a:xfrm>
            <a:off x="0" y="974130"/>
            <a:ext cx="7019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De Pessoas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07FAFE0-031B-2C4C-8AB4-53F3F3C553C2}"/>
              </a:ext>
            </a:extLst>
          </p:cNvPr>
          <p:cNvSpPr txBox="1"/>
          <p:nvPr/>
        </p:nvSpPr>
        <p:spPr>
          <a:xfrm>
            <a:off x="6576292" y="2011038"/>
            <a:ext cx="54494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Implementar ações que promovam o desenvolvimento profissional, a saúde, a segurança institucional, a cooperação e as relações interpessoais no ambiente de trabalho, valorizando as competências criativas e inovadoras dos magistrados e servidores, promovendo a melhoria contínua das  condições laborais, qualidade de vida e equilíbrio da força de trabalho, de maneira a efetivar a missão e a visão institucional.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3F9C58D-C70D-20A5-E1F1-31BA8722AC45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A0F3682F-89B3-092A-A9F8-470F178DBE48}"/>
              </a:ext>
            </a:extLst>
          </p:cNvPr>
          <p:cNvGrpSpPr/>
          <p:nvPr/>
        </p:nvGrpSpPr>
        <p:grpSpPr>
          <a:xfrm>
            <a:off x="1309720" y="1663433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8D512E91-F239-E3F9-4397-4634063E50AC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E720E10F-CF04-C340-4119-6447EA971AB7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97,0%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694D719-844E-5D39-D1FC-3D1A9F7C7C43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10.1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F0366C45-FC6F-C828-4BF9-B3AFCB34F76A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586621F5-741A-96D8-B1C2-5DD1D08D297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FFFBB14E-32BD-73E2-21A9-7819B7429D69}"/>
              </a:ext>
            </a:extLst>
          </p:cNvPr>
          <p:cNvGrpSpPr/>
          <p:nvPr/>
        </p:nvGrpSpPr>
        <p:grpSpPr>
          <a:xfrm>
            <a:off x="2165635" y="3125184"/>
            <a:ext cx="3749964" cy="2846875"/>
            <a:chOff x="286327" y="3275191"/>
            <a:chExt cx="4655127" cy="3036529"/>
          </a:xfrm>
        </p:grpSpPr>
        <p:graphicFrame>
          <p:nvGraphicFramePr>
            <p:cNvPr id="56" name="Gráfico 55">
              <a:extLst>
                <a:ext uri="{FF2B5EF4-FFF2-40B4-BE49-F238E27FC236}">
                  <a16:creationId xmlns:a16="http://schemas.microsoft.com/office/drawing/2014/main" id="{F762ECAF-DB73-0AFD-74AD-2CCFCE59478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63231910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F3269FB0-C1A2-E4EB-3C80-DDB9097CC2B9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5950136F-9B4F-AD68-1772-EEFDBBDD4F9D}"/>
              </a:ext>
            </a:extLst>
          </p:cNvPr>
          <p:cNvGrpSpPr/>
          <p:nvPr/>
        </p:nvGrpSpPr>
        <p:grpSpPr>
          <a:xfrm>
            <a:off x="6292409" y="3144039"/>
            <a:ext cx="3749964" cy="2829575"/>
            <a:chOff x="286327" y="3275191"/>
            <a:chExt cx="4655127" cy="3018076"/>
          </a:xfrm>
        </p:grpSpPr>
        <p:graphicFrame>
          <p:nvGraphicFramePr>
            <p:cNvPr id="6" name="Gráfico 5">
              <a:extLst>
                <a:ext uri="{FF2B5EF4-FFF2-40B4-BE49-F238E27FC236}">
                  <a16:creationId xmlns:a16="http://schemas.microsoft.com/office/drawing/2014/main" id="{30FEED94-CBCE-F202-5B09-494397E72E7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22064596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8EECA0F8-4F56-D85E-E8BD-37FFDCF575A9}"/>
                </a:ext>
              </a:extLst>
            </p:cNvPr>
            <p:cNvSpPr txBox="1"/>
            <p:nvPr/>
          </p:nvSpPr>
          <p:spPr>
            <a:xfrm>
              <a:off x="286327" y="6016268"/>
              <a:ext cx="4063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8ABEFC68-5817-E8AF-D706-85EAA2A9A0A9}"/>
              </a:ext>
            </a:extLst>
          </p:cNvPr>
          <p:cNvSpPr txBox="1"/>
          <p:nvPr/>
        </p:nvSpPr>
        <p:spPr>
          <a:xfrm>
            <a:off x="120073" y="6360758"/>
            <a:ext cx="75910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solidFill>
                  <a:srgbClr val="E6EBF0"/>
                </a:solidFill>
              </a:rPr>
              <a:t>*Observação</a:t>
            </a:r>
            <a:r>
              <a:rPr lang="pt-BR" sz="1100" dirty="0">
                <a:solidFill>
                  <a:srgbClr val="E6EBF0"/>
                </a:solidFill>
              </a:rPr>
              <a:t>: O Índice de Segurança Institucional, foi desenvolvido no ano de 2024 possuindo sua primeira medição no ano de 2025.</a:t>
            </a:r>
          </a:p>
        </p:txBody>
      </p:sp>
    </p:spTree>
    <p:extLst>
      <p:ext uri="{BB962C8B-B14F-4D97-AF65-F5344CB8AC3E}">
        <p14:creationId xmlns:p14="http://schemas.microsoft.com/office/powerpoint/2010/main" val="386424925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8296AE-11C5-B756-FB37-239233ECE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FE45AFA9-9879-3E9B-3B5A-63BDE793E6BD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949FC546-BC39-DDFB-BA58-3E15A5F3DF5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8DFCD5BE-5D7B-F104-0C1B-8E37DD3F21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3DBB1565-42AC-AC76-5DB7-947E22DB81D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EF6D0610-B6EF-7D80-FA7C-EB477826A58A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DDF2E0F0-1083-1569-99FF-7216C388C23D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C9962E4-BE47-D82D-CFC2-E0D2CEBD78F5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DDCAD870-04BF-CC9E-20A5-00B3ABFAF8F8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EFB1B00B-B39E-869E-5821-02FDC00A085E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113EB00-276F-8CF6-130E-4B4FF621C048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38156CC-D102-91F7-37E9-103D4DDC30F4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Fortalecimento da Relação Institucional do Poder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Judiciário com a sociedade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A2FD0BAE-1F75-1F85-7762-8716FD9CF9A3}"/>
              </a:ext>
            </a:extLst>
          </p:cNvPr>
          <p:cNvSpPr txBox="1"/>
          <p:nvPr/>
        </p:nvSpPr>
        <p:spPr>
          <a:xfrm>
            <a:off x="6576292" y="201103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Promover formas de comunicação claras e acessíveis, assegurando transparência, prestação de contas, agilidade dos procedimentos e ações colaborativas com outras instituições, visando aproximar a sociedade do Poder Judiciário.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605C4976-5195-7CF9-7D18-8E841FAEA411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DE548A57-503F-1FB3-05B6-8B0299BFA0B6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E180874C-8FEB-89CA-12E3-3860F73EC83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01749882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08060249-9D5A-8101-CBEB-BD5B1D46DA8B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87,1%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6B299D5-65FB-CD38-08DF-587F8DF7542A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2.1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770341BE-6F23-1090-7FBC-4562E240C3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0426026"/>
              </p:ext>
            </p:extLst>
          </p:nvPr>
        </p:nvGraphicFramePr>
        <p:xfrm>
          <a:off x="370607" y="3275192"/>
          <a:ext cx="4570847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CD518BDF-6B36-B794-B5D8-B04105FB6C31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E35D30D4-FBE5-7C9D-6D30-4411C617BB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113500"/>
              </p:ext>
            </p:extLst>
          </p:nvPr>
        </p:nvGraphicFramePr>
        <p:xfrm>
          <a:off x="6576292" y="3227906"/>
          <a:ext cx="4313380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49EE127B-FA4C-F977-B339-EE739335713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8CEF4DC-605D-C3EC-4E69-452DE8DC6A1A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9079E18-99C0-5AA1-2AB9-093B6F7A33FE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3408902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E46CDB-BD72-B1BD-7DF7-ECEC99933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B85CCC02-5F86-95FE-6366-4C79838713E4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301DD737-987E-B899-C4E1-1E156C4768C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69C8DCE7-0753-1E7C-B217-65ABCC39BFC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D69F12A1-910F-47FF-38A5-C7B6B5946FD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7473FCA0-E993-5E28-B21F-9C106AC5CAA6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EEC0BED-B3BD-A4C9-3041-A2FC13486AE4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D5041442-DC5C-3801-0212-D4306A75E873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5951879E-239F-F034-131C-0A4EA0B4DAD6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A164A699-F3AA-9F24-51DC-F07323538916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83EAECC4-E036-5A1C-48F7-A959B0388E8C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774E6304-88AD-4973-B156-15485EE82D9B}"/>
              </a:ext>
            </a:extLst>
          </p:cNvPr>
          <p:cNvSpPr txBox="1"/>
          <p:nvPr/>
        </p:nvSpPr>
        <p:spPr>
          <a:xfrm>
            <a:off x="-18471" y="854144"/>
            <a:ext cx="7019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</a:t>
            </a:r>
            <a:r>
              <a:rPr lang="pt-BR" sz="1400" b="1" dirty="0">
                <a:solidFill>
                  <a:srgbClr val="F5F7FA"/>
                </a:solidFill>
              </a:rPr>
              <a:t>Fortalecimento Da Estratégia Nacional De </a:t>
            </a:r>
            <a:r>
              <a:rPr lang="pt-BR" sz="1400" b="1" dirty="0" err="1">
                <a:solidFill>
                  <a:srgbClr val="F5F7FA"/>
                </a:solidFill>
              </a:rPr>
              <a:t>Tic</a:t>
            </a:r>
            <a:r>
              <a:rPr lang="pt-BR" sz="1400" b="1" dirty="0">
                <a:solidFill>
                  <a:srgbClr val="F5F7FA"/>
                </a:solidFill>
              </a:rPr>
              <a:t> e De Proteção De Dados   | 2021 - 2026</a:t>
            </a:r>
            <a:endParaRPr lang="pt-BR" sz="1600" b="1" dirty="0">
              <a:solidFill>
                <a:srgbClr val="F5F7FA"/>
              </a:solidFill>
            </a:endParaRP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52160995-6417-E23F-79C4-C2DA44B81098}"/>
              </a:ext>
            </a:extLst>
          </p:cNvPr>
          <p:cNvSpPr txBox="1"/>
          <p:nvPr/>
        </p:nvSpPr>
        <p:spPr>
          <a:xfrm>
            <a:off x="6576292" y="2011038"/>
            <a:ext cx="5449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Desenvolver ações que fortaleçam a estratégia institucional, aprimorando a governança, a infraestrutura e os serviços de TIC, para garantir a integridade, a confiabilidade, a confidencialidade, a disponibilidade das informações e a proteção dos dados, com vista a promover a eficiência dos sistemas e a satisfação dos usuários.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5699FE92-B94E-216A-8956-B3918C41A826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1F9BE111-48BE-5F87-567F-83A10600CC11}"/>
              </a:ext>
            </a:extLst>
          </p:cNvPr>
          <p:cNvGrpSpPr/>
          <p:nvPr/>
        </p:nvGrpSpPr>
        <p:grpSpPr>
          <a:xfrm>
            <a:off x="1309720" y="1663433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9BB3CC2A-269E-F3A4-2991-54274B28B4A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67211205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60981085-C414-93F3-0016-3E0FB98200FB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81,0%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4CF9AB98-C927-BFAD-A1EB-B8FE4F8A638C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11.1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05985830-E833-A906-370F-B3A7AE543B0D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C09FA4CB-132D-3D8B-907F-FF671C38948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DA96F516-0D33-0ECD-52F8-C974BF54ADAD}"/>
              </a:ext>
            </a:extLst>
          </p:cNvPr>
          <p:cNvGrpSpPr/>
          <p:nvPr/>
        </p:nvGrpSpPr>
        <p:grpSpPr>
          <a:xfrm>
            <a:off x="2165635" y="3125184"/>
            <a:ext cx="3749964" cy="2846875"/>
            <a:chOff x="286327" y="3275191"/>
            <a:chExt cx="4655127" cy="3036529"/>
          </a:xfrm>
        </p:grpSpPr>
        <p:graphicFrame>
          <p:nvGraphicFramePr>
            <p:cNvPr id="56" name="Gráfico 55">
              <a:extLst>
                <a:ext uri="{FF2B5EF4-FFF2-40B4-BE49-F238E27FC236}">
                  <a16:creationId xmlns:a16="http://schemas.microsoft.com/office/drawing/2014/main" id="{20B85B50-C767-FCCE-DC07-41D2C042AEB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10672878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533E6DF0-40D0-B0AD-AA2C-35B9B57EE7D8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13209FC9-31F1-DFA0-FD7E-AA2E738F9C05}"/>
              </a:ext>
            </a:extLst>
          </p:cNvPr>
          <p:cNvGrpSpPr/>
          <p:nvPr/>
        </p:nvGrpSpPr>
        <p:grpSpPr>
          <a:xfrm>
            <a:off x="6292409" y="3144039"/>
            <a:ext cx="3749964" cy="2829575"/>
            <a:chOff x="286327" y="3275191"/>
            <a:chExt cx="4655127" cy="3018076"/>
          </a:xfrm>
        </p:grpSpPr>
        <p:graphicFrame>
          <p:nvGraphicFramePr>
            <p:cNvPr id="6" name="Gráfico 5">
              <a:extLst>
                <a:ext uri="{FF2B5EF4-FFF2-40B4-BE49-F238E27FC236}">
                  <a16:creationId xmlns:a16="http://schemas.microsoft.com/office/drawing/2014/main" id="{0186A0B9-A7EF-7213-CD37-96DB0D6E32C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813315285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D593C5A4-3EB1-3974-2B41-3ACB96875291}"/>
                </a:ext>
              </a:extLst>
            </p:cNvPr>
            <p:cNvSpPr txBox="1"/>
            <p:nvPr/>
          </p:nvSpPr>
          <p:spPr>
            <a:xfrm>
              <a:off x="286327" y="6016268"/>
              <a:ext cx="4063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1543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18FFA-14F5-AA0E-8A8C-48862884A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61C0B433-24D3-0BAF-9963-DDA265C991B7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12266BAC-694B-D3F1-C904-B03FFFD092B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259433DF-094B-7EB6-C611-E707EA2BD6B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68941DB6-A46F-0867-6B07-A33253166C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8FD2243F-D086-4690-4326-E8A7030546D9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5665C5FD-2069-F587-87EF-86FCBA53590B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3B5FFE98-8B0C-64A3-8A90-1BC7A38046B6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7A8FBB0A-4F85-7B87-BABA-068EE50E5430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0063E4B9-3179-5094-8D31-EE8B94F829AF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51F7D3F3-9133-9171-9825-E2C5D1FADBC4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6E13B0A1-EA7B-EEF1-4C1D-10B301F7E7DA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Orçamentária e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 Financeira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92ED262E-0DF5-5359-4FC9-01BE942F7FEE}"/>
              </a:ext>
            </a:extLst>
          </p:cNvPr>
          <p:cNvSpPr txBox="1"/>
          <p:nvPr/>
        </p:nvSpPr>
        <p:spPr>
          <a:xfrm>
            <a:off x="6622475" y="207946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Aprimorar os mecanismos de planejamento financeiro e orçamentário, visando a eficiência e a economicidade do gasto público para garantir suporte orçamentário às ações estratégicas e aos projetos estabelecidos na LOA.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A35D5430-2F78-07CC-7414-3DA8B1C5EC1E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C5BD44F4-DF4A-6637-BE23-F5D9CF3485D6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00B8A734-66ED-A1E5-F3AF-5D90C55DB25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03854555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46C94562-77FF-1C8C-8862-F6903E4EC7A5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98%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43BCD693-0882-F584-9524-EDB63D68FB75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12.1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4B0ACBCA-7305-2EAC-CBF3-E3BA1C7F59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190855"/>
              </p:ext>
            </p:extLst>
          </p:nvPr>
        </p:nvGraphicFramePr>
        <p:xfrm>
          <a:off x="370607" y="2992259"/>
          <a:ext cx="4810993" cy="302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A780A109-B841-526B-5649-2377DD8B4784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0CD5010C-8EB9-5B99-A770-01D44F9111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4181237"/>
              </p:ext>
            </p:extLst>
          </p:nvPr>
        </p:nvGraphicFramePr>
        <p:xfrm>
          <a:off x="6576291" y="3081645"/>
          <a:ext cx="4719781" cy="2887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E4B6594D-88B3-EF80-0FB0-2568C8D51D0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068B35A-B1ED-B219-C50B-793A8E25D95E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6EB2EC-300D-F7E4-E3CE-0B5E5046A67F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3359851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9AD1F-1018-66BE-A390-821AE6614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704596F3-8BD9-4C7E-AA25-EB0080C9D80D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836D831-789D-EDF1-DAF8-05A99EE7538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9E30AFEC-525C-B590-C8A6-8E2B7C99ADB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9A100ACC-2059-3B8F-416B-9007AF94F60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72408DB2-077B-F837-778D-DA81178510B7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BFCBBDA1-D9CA-032E-6549-3A08BF444FAE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CB7DAC9C-22BA-E791-66CE-5ADF4FBD804B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B91E1184-74CD-9059-3EE3-4EE75E775C4B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A3AE18EB-F83C-6A11-28E6-38558BCC9A05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6A4B1A03-3945-7221-21EB-24AF5DC1F536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CC4878BF-80EA-6ED2-B9A0-F74610412FF5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Aperfeiçoamento Da Gestão Orçamentária e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 Financeira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A306DD6-B8E4-07B4-C16D-A81EE081F6CB}"/>
              </a:ext>
            </a:extLst>
          </p:cNvPr>
          <p:cNvSpPr txBox="1"/>
          <p:nvPr/>
        </p:nvSpPr>
        <p:spPr>
          <a:xfrm>
            <a:off x="6622475" y="207946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Aprimorar os mecanismos de planejamento financeiro e orçamentário, visando a eficiência e a economicidade do gasto público para garantir suporte orçamentário às ações estratégicas e aos projetos estabelecidos na LOA.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5F30B2A-6E3A-FA52-FE90-6AE102ED0595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84757452-9B61-567E-D4FC-973940DFC504}"/>
              </a:ext>
            </a:extLst>
          </p:cNvPr>
          <p:cNvGrpSpPr/>
          <p:nvPr/>
        </p:nvGrpSpPr>
        <p:grpSpPr>
          <a:xfrm>
            <a:off x="1341582" y="1651019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CAA223E6-47A6-945B-EC0B-CAAD238C838B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A0D1AD21-32EA-30CD-4DD5-B44B37F50A00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98%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4EAD10BB-6651-BB90-78B6-57A92345BF93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12.1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0E830154-BEA2-FE75-77C1-A42D255798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338752"/>
              </p:ext>
            </p:extLst>
          </p:nvPr>
        </p:nvGraphicFramePr>
        <p:xfrm>
          <a:off x="370607" y="2992259"/>
          <a:ext cx="4810993" cy="302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6F39A045-1BF8-CA27-B953-C4AA51C85897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03FE4A56-A808-6C51-1D5F-1FF08E5CA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7493960"/>
              </p:ext>
            </p:extLst>
          </p:nvPr>
        </p:nvGraphicFramePr>
        <p:xfrm>
          <a:off x="6576291" y="3081645"/>
          <a:ext cx="4719781" cy="2887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1D419920-403D-88B6-1117-3CCCB9BA02C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EF1049A-F4A1-ACF5-F0DD-5C685ECD3EFF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18FA09-BCC4-155C-5C7E-58887B5E5180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</p:spTree>
    <p:extLst>
      <p:ext uri="{BB962C8B-B14F-4D97-AF65-F5344CB8AC3E}">
        <p14:creationId xmlns:p14="http://schemas.microsoft.com/office/powerpoint/2010/main" val="190714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D4DB25-F61C-06D7-44F3-4E4F1430A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877D51F3-9FFD-C5D1-DBA7-B38E14E9FBC5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C1CD4C9-B195-B52F-2E09-D36724AC7AE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664A20E6-434D-4C50-11D4-CBFA241A86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12ACAE44-81E2-7CBB-1412-4F43BA7303A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A9978573-A18A-DFA7-87B0-465B397F093C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A5DE450-0C5C-F2E8-3FE1-9A940B80F206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7E51189-61A9-B27B-36E2-5C45E57293FE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BD72C173-D2D4-B450-08D7-7F2F2916BB6E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735E28CE-B168-CCF4-E38A-69D5F77F6989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DD9C02D-C568-DF66-9952-10DD5F2FD4A6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50F18F19-807C-B1B8-3011-9826D03B688E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Agilidade e Produtividade na Prestação Jurisdicional |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E8880C7A-00F4-50BC-9DC1-AA1D6277A6C9}"/>
              </a:ext>
            </a:extLst>
          </p:cNvPr>
          <p:cNvSpPr txBox="1"/>
          <p:nvPr/>
        </p:nvSpPr>
        <p:spPr>
          <a:xfrm>
            <a:off x="6576292" y="201103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Elevar a eficiência e agilidade na tramitação processual em todas as suas fases, com a garantia da duração razoável do processo e da prestação jurisdicional efetiva, da segurança jurídica e processual e da otimização dos serviços judiciais e extrajudiciais.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495DCD96-8CB6-3AA1-2C4B-3D96FBF33371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FC794BF6-61A3-7CC3-BDDE-A7EC75012B0B}"/>
              </a:ext>
            </a:extLst>
          </p:cNvPr>
          <p:cNvGrpSpPr/>
          <p:nvPr/>
        </p:nvGrpSpPr>
        <p:grpSpPr>
          <a:xfrm>
            <a:off x="1309720" y="1663433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C3FDFF26-9F40-12FC-4B19-53C01309E0A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85753836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3F462ABC-B278-B0D8-D625-4A11957658C6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97,0%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E02A2D31-DF94-FE5B-FB53-07C8FC154A43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3.1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98AF6715-E905-EBC1-30EB-BE490AEA8195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182EBC1D-712F-86EF-4F35-FADB62D0C19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B826D842-25CD-BD9A-1D3D-193D4334980A}"/>
              </a:ext>
            </a:extLst>
          </p:cNvPr>
          <p:cNvGrpSpPr/>
          <p:nvPr/>
        </p:nvGrpSpPr>
        <p:grpSpPr>
          <a:xfrm>
            <a:off x="120073" y="3201802"/>
            <a:ext cx="3749964" cy="2846875"/>
            <a:chOff x="286327" y="3275191"/>
            <a:chExt cx="4655127" cy="3036529"/>
          </a:xfrm>
        </p:grpSpPr>
        <p:graphicFrame>
          <p:nvGraphicFramePr>
            <p:cNvPr id="56" name="Gráfico 55">
              <a:extLst>
                <a:ext uri="{FF2B5EF4-FFF2-40B4-BE49-F238E27FC236}">
                  <a16:creationId xmlns:a16="http://schemas.microsoft.com/office/drawing/2014/main" id="{DA82DBF2-DE24-FD47-DA67-A1ED1CAFB06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00277437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654B97D9-B5D8-5B6F-73AB-855733FA8870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menor melhor</a:t>
              </a:r>
            </a:p>
          </p:txBody>
        </p:sp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38A3F06A-59FB-E79F-F064-E6727A683A44}"/>
              </a:ext>
            </a:extLst>
          </p:cNvPr>
          <p:cNvGrpSpPr/>
          <p:nvPr/>
        </p:nvGrpSpPr>
        <p:grpSpPr>
          <a:xfrm>
            <a:off x="4246847" y="3220657"/>
            <a:ext cx="3749964" cy="2829575"/>
            <a:chOff x="286327" y="3275191"/>
            <a:chExt cx="4655127" cy="3018076"/>
          </a:xfrm>
        </p:grpSpPr>
        <p:graphicFrame>
          <p:nvGraphicFramePr>
            <p:cNvPr id="6" name="Gráfico 5">
              <a:extLst>
                <a:ext uri="{FF2B5EF4-FFF2-40B4-BE49-F238E27FC236}">
                  <a16:creationId xmlns:a16="http://schemas.microsoft.com/office/drawing/2014/main" id="{64262A2D-D9F4-699C-5832-1C77AF93ABE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95764442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F296B9D3-A85E-7141-2B87-A7F5028E1134}"/>
                </a:ext>
              </a:extLst>
            </p:cNvPr>
            <p:cNvSpPr txBox="1"/>
            <p:nvPr/>
          </p:nvSpPr>
          <p:spPr>
            <a:xfrm>
              <a:off x="286327" y="6016268"/>
              <a:ext cx="4063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maior melhor</a:t>
              </a:r>
            </a:p>
          </p:txBody>
        </p:sp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39E9E6F6-D97E-5D56-0A38-776139F69CAF}"/>
              </a:ext>
            </a:extLst>
          </p:cNvPr>
          <p:cNvGrpSpPr/>
          <p:nvPr/>
        </p:nvGrpSpPr>
        <p:grpSpPr>
          <a:xfrm>
            <a:off x="8321965" y="3204821"/>
            <a:ext cx="3749964" cy="2846875"/>
            <a:chOff x="286327" y="3275191"/>
            <a:chExt cx="4655127" cy="3036529"/>
          </a:xfrm>
        </p:grpSpPr>
        <p:graphicFrame>
          <p:nvGraphicFramePr>
            <p:cNvPr id="9" name="Gráfico 8">
              <a:extLst>
                <a:ext uri="{FF2B5EF4-FFF2-40B4-BE49-F238E27FC236}">
                  <a16:creationId xmlns:a16="http://schemas.microsoft.com/office/drawing/2014/main" id="{C5A25D1B-BE77-97BD-E218-452C48FCA04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94973759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9E4235FE-7413-9B61-D053-96FD74984F8F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menor melhor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223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26FC8D-BAF7-2F49-897E-A44F056B1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CD895F2B-3ED2-F497-34E1-AAA90CB168CA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04DE5D9-E104-835C-2EFC-99FA7E2FEE0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F2563667-66E2-0703-F47C-AC430E0177E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D3403EF9-2624-9818-1B63-3B9F1769907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979EDFF6-132C-CF24-9BF0-2630746216F1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D49E767E-0A3A-0FF9-70C2-D7C6116A9023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0582735-9EB7-A595-7F2A-DA55B1479612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8EA5A769-4D8D-8700-9417-526D007122DD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A29A1E17-6DD1-7137-C7B2-63A72FB91642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FBC96A1-DE44-0875-C872-B85D253DECFA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E79F8812-757A-7C6E-87D2-D6AA60D440EE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Agilidade e Produtividade na Prestação Jurisdicional |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ED4EDF07-4ABD-4C73-4E00-C291D93FBBA7}"/>
              </a:ext>
            </a:extLst>
          </p:cNvPr>
          <p:cNvSpPr txBox="1"/>
          <p:nvPr/>
        </p:nvSpPr>
        <p:spPr>
          <a:xfrm>
            <a:off x="6576292" y="2011038"/>
            <a:ext cx="5449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Promover soluções para a execução fiscal, reduzindo seus gargalos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8B1F39CF-5BAB-E9B6-6812-9C34805F1EFF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C4E6C171-4C7E-156F-15F8-673600F8B92E}"/>
              </a:ext>
            </a:extLst>
          </p:cNvPr>
          <p:cNvGrpSpPr/>
          <p:nvPr/>
        </p:nvGrpSpPr>
        <p:grpSpPr>
          <a:xfrm>
            <a:off x="1341582" y="168567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C2185594-A2D0-457A-826B-E560049B2540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D17904CC-BA8F-CFD7-8371-7961FA221A72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97,0%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6954AEC3-8B95-93B2-F973-3BD477F193FF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3.2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528FC6F5-C034-4BC5-DE92-99F3E23B034C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FC7464DB-507F-544B-DE75-6DCB59EA9E1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67DFF11D-4910-E3E2-0E9B-536479F47DE0}"/>
              </a:ext>
            </a:extLst>
          </p:cNvPr>
          <p:cNvGrpSpPr/>
          <p:nvPr/>
        </p:nvGrpSpPr>
        <p:grpSpPr>
          <a:xfrm>
            <a:off x="4124035" y="3302052"/>
            <a:ext cx="4091709" cy="2946693"/>
            <a:chOff x="286327" y="3275191"/>
            <a:chExt cx="4655127" cy="3036529"/>
          </a:xfrm>
        </p:grpSpPr>
        <p:graphicFrame>
          <p:nvGraphicFramePr>
            <p:cNvPr id="56" name="Gráfico 55">
              <a:extLst>
                <a:ext uri="{FF2B5EF4-FFF2-40B4-BE49-F238E27FC236}">
                  <a16:creationId xmlns:a16="http://schemas.microsoft.com/office/drawing/2014/main" id="{A1CD5D39-7343-A138-DFF9-769B0376A67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79808466"/>
                </p:ext>
              </p:extLst>
            </p:nvPr>
          </p:nvGraphicFramePr>
          <p:xfrm>
            <a:off x="370607" y="3275191"/>
            <a:ext cx="4570847" cy="27410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8CEE3415-BD72-F339-609F-AAE6AF09E5D2}"/>
                </a:ext>
              </a:extLst>
            </p:cNvPr>
            <p:cNvSpPr txBox="1"/>
            <p:nvPr/>
          </p:nvSpPr>
          <p:spPr>
            <a:xfrm>
              <a:off x="286327" y="6016268"/>
              <a:ext cx="4063998" cy="29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>
                  <a:solidFill>
                    <a:srgbClr val="1F3A5F"/>
                  </a:solidFill>
                </a:rPr>
                <a:t>Polaridade: Quanto menor melhor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829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C96384-CA8A-FDC3-9FE4-62285D1F1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0D238C20-5BEE-9DC8-E55D-0D7D7D6AD38F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A0F797A5-514C-CC25-FB2A-A2266D11412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652D0D9C-0411-6AFE-EA93-ED3A994AC63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CDD4CD84-EEAF-7878-03DB-8222B122A44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E997EEF4-F6B8-E82F-CBED-B2686F14AF0B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55AF1A3-97D1-4769-CC21-058CF7AFAEA7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F1C455BA-7D7B-419F-BA80-7CD8AAF8E9AE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7F7E7FD1-B1DC-A10B-BF77-7CAE0102A85B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1D249468-8635-4973-54A6-6F91B173A636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C72C3EC-D405-A5D0-610C-3AF6B6DC9628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8ECC01C1-EE77-BAAA-EDCB-A7A1946AF85F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Enfrentamento À Corrupção, À Improbidade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Administrativa E Aos Ilícitos Eleitorais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16456CA4-3C33-2186-AB73-9F133D00B41D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Priorizar a tramitação de processos que envolvam desvios de recursos públicos e improbidade administrativa.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E43527B5-513C-28DB-80A3-4461CD938E80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534AF54E-9B83-0823-90D6-EA30AE43A84C}"/>
              </a:ext>
            </a:extLst>
          </p:cNvPr>
          <p:cNvGrpSpPr/>
          <p:nvPr/>
        </p:nvGrpSpPr>
        <p:grpSpPr>
          <a:xfrm>
            <a:off x="1341582" y="1740528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9AB47E3A-0F01-3F0F-EDF5-3B18193B0A77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8334802F-79AC-C32E-9E1B-D043F77399DF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88,0%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3CC76D9D-CF22-1CEF-8B85-FA2588FDCE1A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4.1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A9457E9F-108B-6BAD-7B86-5F2EDAAAB6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3095297"/>
              </p:ext>
            </p:extLst>
          </p:nvPr>
        </p:nvGraphicFramePr>
        <p:xfrm>
          <a:off x="370607" y="3275192"/>
          <a:ext cx="4570847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FDC62B6E-D808-DE9A-439C-960810D340A6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F9A32477-AA94-64E1-EC11-969A2CDC46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1802255"/>
              </p:ext>
            </p:extLst>
          </p:nvPr>
        </p:nvGraphicFramePr>
        <p:xfrm>
          <a:off x="6576292" y="3227906"/>
          <a:ext cx="4313380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0B09B3EC-C1F5-81AC-C6B4-4ECBDF7124D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21CBB02-E281-9ACD-873A-120DCDC0F908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442617-FA49-347A-2589-BF6CEBFAC84D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menor melhor</a:t>
            </a:r>
          </a:p>
        </p:txBody>
      </p:sp>
    </p:spTree>
    <p:extLst>
      <p:ext uri="{BB962C8B-B14F-4D97-AF65-F5344CB8AC3E}">
        <p14:creationId xmlns:p14="http://schemas.microsoft.com/office/powerpoint/2010/main" val="4054810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89B511-D76D-7856-A880-22C9E5D77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994818B8-64B4-5AEB-4CC0-0CDD5208517E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E213AF9F-11DE-FF24-C1AB-0C355B9B51D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CD49848F-ACAD-FEFD-299A-143AB3B26F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400276C4-D699-1B9D-BE20-9568F41B30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0FA44DC7-04CF-CD97-0AC7-F624018A3EC6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A15331CC-293E-E155-64E4-0665507203CA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0BC6B2A4-C35F-30F7-ED72-A608E50A377C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2F8B0FE5-167E-7B5F-7542-43C4F2004F3A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747A4BED-2F35-C0B5-AC0D-CC865FF87787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34576B3-44CD-9654-F175-A2F8BCF446EF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41343A44-4309-F9E0-5BC4-5575B8A1AE47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Enfrentamento À Corrupção, À Improbidade </a:t>
            </a:r>
          </a:p>
          <a:p>
            <a:r>
              <a:rPr lang="pt-BR" sz="1600" b="1" dirty="0">
                <a:solidFill>
                  <a:srgbClr val="F5F7FA"/>
                </a:solidFill>
              </a:rPr>
              <a:t>Administrativa E Aos Ilícitos Eleitorais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D6AD9857-5814-BD24-28F4-88285BB97291}"/>
              </a:ext>
            </a:extLst>
          </p:cNvPr>
          <p:cNvSpPr txBox="1"/>
          <p:nvPr/>
        </p:nvSpPr>
        <p:spPr>
          <a:xfrm>
            <a:off x="6576292" y="2011038"/>
            <a:ext cx="5449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Implementar medidas administrativas que aprimorem o controle e a fiscalização interna e externa dos gastos públicos no âmbito do Poder Judiciário, de forma a proteger a coisa pública e a integridade nos processos.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17A07C11-3231-3DB4-7F62-8CEF53B44123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602CA008-AE68-371B-D1F6-EB3CAB10265A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188E48EE-2A3B-1D4A-44C9-FCCC79809459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495D94F8-FC5C-0A81-B057-C5EEDC0FB04D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88,0%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A29A471C-222B-A7CC-C5D8-DB447556B7C3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4.2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C5FEF092-FF17-E297-1360-4B2B8E5989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7915731"/>
              </p:ext>
            </p:extLst>
          </p:nvPr>
        </p:nvGraphicFramePr>
        <p:xfrm>
          <a:off x="370607" y="3275192"/>
          <a:ext cx="4570847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2E279AAF-50B1-E421-98AE-9F66DAA5666A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graphicFrame>
        <p:nvGraphicFramePr>
          <p:cNvPr id="61" name="Gráfico 60">
            <a:extLst>
              <a:ext uri="{FF2B5EF4-FFF2-40B4-BE49-F238E27FC236}">
                <a16:creationId xmlns:a16="http://schemas.microsoft.com/office/drawing/2014/main" id="{D0ECD3DC-3105-0A8D-A67A-D159DB28A5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8565149"/>
              </p:ext>
            </p:extLst>
          </p:nvPr>
        </p:nvGraphicFramePr>
        <p:xfrm>
          <a:off x="6576292" y="3227906"/>
          <a:ext cx="4313380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2" name="Imagem 61">
            <a:extLst>
              <a:ext uri="{FF2B5EF4-FFF2-40B4-BE49-F238E27FC236}">
                <a16:creationId xmlns:a16="http://schemas.microsoft.com/office/drawing/2014/main" id="{53B7372C-A83A-36CC-039A-0FCFFC32FE1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033A4D4-97CF-3C55-AFDE-AD14497D6DB5}"/>
              </a:ext>
            </a:extLst>
          </p:cNvPr>
          <p:cNvSpPr txBox="1"/>
          <p:nvPr/>
        </p:nvSpPr>
        <p:spPr>
          <a:xfrm>
            <a:off x="286327" y="6016266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0532372-95F4-4868-D81E-10A19DE488FD}"/>
              </a:ext>
            </a:extLst>
          </p:cNvPr>
          <p:cNvSpPr txBox="1"/>
          <p:nvPr/>
        </p:nvSpPr>
        <p:spPr>
          <a:xfrm>
            <a:off x="7148943" y="6026428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223513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1B12EE-73E9-0B6F-91E2-DA57304CF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23FB7EA8-CD74-34B9-9B0B-79E89350279A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055D8E8C-7E86-AFF4-DF7F-3677BC03D5E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BDE532C8-B5CF-B09C-C270-949AD961980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74354204-87C0-F2C5-9FA6-EB2B2B1FAC3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1B0AE4D9-E8A6-8F89-786C-A0D5A684C84F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BEA9026-9E4C-A580-4531-677D1F01C7A3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A556DF7C-7F84-1106-308B-77FE3913A5DA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103A870C-562F-16D1-56D7-BF059DA60360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483776B3-6F46-3D49-6DAA-A876538AE7B7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DC67AF8-891D-C333-4D27-5EC9EE920D9A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EBFFFCFF-31A1-F9E3-70FC-8A2B8937B3E1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Prevenção De Litígios E Adoção De Soluções Consensuais Para Os Conflitos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3398273E-EC1A-3ECF-1E44-1E540BD58B97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Fomentar meios extrajudiciais de prevenção e de resolução negociada de conflitos, com a participação ativa do cidadão.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15CA866-EA97-7F20-D0E1-C1A3285BB4FE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ED1F671B-DCEB-95A4-00BA-5918E16CB092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5711BBD5-4051-3CDA-F0F6-8A15D35D1FE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18939337"/>
                </p:ext>
              </p:extLst>
            </p:nvPr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B694799-4188-E267-D919-BE8EC35116B1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73,0%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EEBA867C-CB77-7616-EE74-CAFE43940D1D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5.1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D924219C-3041-9C4E-47D4-A605090D086F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2B613DDA-8395-3F8B-AE47-4507C951013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aixa de Texto 2">
            <a:extLst>
              <a:ext uri="{FF2B5EF4-FFF2-40B4-BE49-F238E27FC236}">
                <a16:creationId xmlns:a16="http://schemas.microsoft.com/office/drawing/2014/main" id="{1A577C2E-C0FD-D95C-5508-2BE9A4F37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3433" y="3789680"/>
            <a:ext cx="6244590" cy="1717040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9525">
            <a:solidFill>
              <a:srgbClr val="156082">
                <a:lumMod val="50000"/>
              </a:srgb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BR" sz="1200" b="1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b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Indicador suprimido em 2026. </a:t>
            </a:r>
          </a:p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Portaria Presidência/CNJ Nº 24 de 02/02/2026.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BR" sz="1200" b="1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Nova revisão em andamento.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EC10A3-5BBB-A475-5499-A19B0106C563}"/>
              </a:ext>
            </a:extLst>
          </p:cNvPr>
          <p:cNvSpPr txBox="1"/>
          <p:nvPr/>
        </p:nvSpPr>
        <p:spPr>
          <a:xfrm>
            <a:off x="874776" y="3283958"/>
            <a:ext cx="611428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dirty="0"/>
              <a:t>Índice de Realização de Audiências nos </a:t>
            </a:r>
            <a:r>
              <a:rPr lang="pt-BR" sz="1600" dirty="0" err="1"/>
              <a:t>CEJUSCs</a:t>
            </a:r>
            <a:r>
              <a:rPr lang="pt-BR" sz="1600" dirty="0"/>
              <a:t> - </a:t>
            </a:r>
            <a:r>
              <a:rPr lang="pt-BR" sz="1600" dirty="0" err="1"/>
              <a:t>IRAudC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856307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521C4A-EC02-5A4A-892A-A0CC1726C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13F7B518-4355-3C58-8E4C-8FFD09F3DB77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F2BA53D1-D2F1-CB23-B7CE-7CEF2E13F18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E371E8C2-1585-54DB-6FD7-036FF6418C0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5FD4EEA4-8C41-88D2-B16C-C61E33563D1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685C1773-379F-548B-4D6B-B3B58A12C239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BC60516D-BAF5-6A48-7A7D-BB061443439E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2D9CDB55-B64B-B057-5AC1-C988667B70AE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FF42A4E8-AE82-9E63-132E-F0514DD394FF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64A723E3-2725-EB82-A62C-0047A993ECBB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CD157D85-94AB-1C24-6123-9345E2941D5C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0A7A1D7-B8FD-FD2F-1D28-595A632AA650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Prevenção De Litígios E Adoção De Soluções Consensuais Para Os Conflitos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8952F438-E4F3-17FB-AEA7-27079548D550}"/>
              </a:ext>
            </a:extLst>
          </p:cNvPr>
          <p:cNvSpPr txBox="1"/>
          <p:nvPr/>
        </p:nvSpPr>
        <p:spPr>
          <a:xfrm>
            <a:off x="6576292" y="2011038"/>
            <a:ext cx="54494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Promover a conciliação, mediação e arbitragem como alternativas ao processo judicial.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2FB5A849-583F-FC7B-4240-E11839D57795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E524D396-A401-257D-4365-92027B43D772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15041B11-CE70-C4C5-247F-B19F54CE1929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80F43014-BFFE-9DB7-FEB6-5182787B92E1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73,0%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5B67290-43A1-97DB-7FAE-EC5735243895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5.2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6684028B-CF8E-B1B4-07B8-6B2246E3C22A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2A05EBE3-7064-0C55-2AF6-A02D9AEBC7F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 de Texto 2">
            <a:extLst>
              <a:ext uri="{FF2B5EF4-FFF2-40B4-BE49-F238E27FC236}">
                <a16:creationId xmlns:a16="http://schemas.microsoft.com/office/drawing/2014/main" id="{C35366EA-AD0F-EBD1-2F61-C9BA6DAEC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3433" y="3950208"/>
            <a:ext cx="6244590" cy="1556512"/>
          </a:xfrm>
          <a:prstGeom prst="rect">
            <a:avLst/>
          </a:prstGeom>
          <a:solidFill>
            <a:srgbClr val="0E2841">
              <a:lumMod val="10000"/>
              <a:lumOff val="90000"/>
            </a:srgbClr>
          </a:solidFill>
          <a:ln w="9525">
            <a:solidFill>
              <a:srgbClr val="156082">
                <a:lumMod val="50000"/>
              </a:srgb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BR" sz="1200" b="1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Indicador suprimido em 2026. </a:t>
            </a:r>
          </a:p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Portaria Presidência/CNJ Nº 24 de 02/02/2026.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BR" sz="1200" b="1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BR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Nova revisão em andamento.</a:t>
            </a:r>
            <a:endParaRPr lang="pt-BR" sz="1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3627A75-8A98-724C-2A77-2F1B8F1BBF2E}"/>
              </a:ext>
            </a:extLst>
          </p:cNvPr>
          <p:cNvSpPr txBox="1"/>
          <p:nvPr/>
        </p:nvSpPr>
        <p:spPr>
          <a:xfrm>
            <a:off x="679704" y="3389299"/>
            <a:ext cx="9793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Índice de Casos Remetidos para Câmara de Conciliação-Mediação - </a:t>
            </a:r>
            <a:r>
              <a:rPr lang="pt-BR" dirty="0" err="1"/>
              <a:t>ICRem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1473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B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2C46A8-0F8D-AA27-C992-A3203A9AA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>
            <a:extLst>
              <a:ext uri="{FF2B5EF4-FFF2-40B4-BE49-F238E27FC236}">
                <a16:creationId xmlns:a16="http://schemas.microsoft.com/office/drawing/2014/main" id="{A4EF1DA0-00B8-2AEA-EB28-9623FFE6E40E}"/>
              </a:ext>
            </a:extLst>
          </p:cNvPr>
          <p:cNvSpPr/>
          <p:nvPr/>
        </p:nvSpPr>
        <p:spPr>
          <a:xfrm>
            <a:off x="-1" y="6299200"/>
            <a:ext cx="12192000" cy="5588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EAD3A979-D456-B535-CD57-290977408C1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265382"/>
            <a:chOff x="0" y="0"/>
            <a:chExt cx="12192000" cy="126538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2E5822BB-7043-84FD-E9F5-7DE84711ABD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953311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6DDFB248-FF0D-A89B-A6BD-1535AF5112D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69890" y="152400"/>
              <a:ext cx="6022109" cy="1112982"/>
            </a:xfrm>
            <a:prstGeom prst="rect">
              <a:avLst/>
            </a:pr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Retângulo 8">
            <a:extLst>
              <a:ext uri="{FF2B5EF4-FFF2-40B4-BE49-F238E27FC236}">
                <a16:creationId xmlns:a16="http://schemas.microsoft.com/office/drawing/2014/main" id="{F6EC48B5-1017-0BCC-10F6-E7EE9E089C72}"/>
              </a:ext>
            </a:extLst>
          </p:cNvPr>
          <p:cNvSpPr>
            <a:spLocks/>
          </p:cNvSpPr>
          <p:nvPr/>
        </p:nvSpPr>
        <p:spPr>
          <a:xfrm>
            <a:off x="-1" y="953311"/>
            <a:ext cx="6576293" cy="395197"/>
          </a:xfrm>
          <a:custGeom>
            <a:avLst/>
            <a:gdLst>
              <a:gd name="csX0" fmla="*/ 0 w 6456219"/>
              <a:gd name="csY0" fmla="*/ 0 h 385961"/>
              <a:gd name="csX1" fmla="*/ 6456219 w 6456219"/>
              <a:gd name="csY1" fmla="*/ 0 h 385961"/>
              <a:gd name="csX2" fmla="*/ 6456219 w 6456219"/>
              <a:gd name="csY2" fmla="*/ 385961 h 385961"/>
              <a:gd name="csX3" fmla="*/ 0 w 6456219"/>
              <a:gd name="csY3" fmla="*/ 385961 h 385961"/>
              <a:gd name="csX4" fmla="*/ 0 w 6456219"/>
              <a:gd name="csY4" fmla="*/ 0 h 385961"/>
              <a:gd name="csX0" fmla="*/ 0 w 6456219"/>
              <a:gd name="csY0" fmla="*/ 0 h 395197"/>
              <a:gd name="csX1" fmla="*/ 6456219 w 6456219"/>
              <a:gd name="csY1" fmla="*/ 0 h 395197"/>
              <a:gd name="csX2" fmla="*/ 6225309 w 6456219"/>
              <a:gd name="csY2" fmla="*/ 395197 h 395197"/>
              <a:gd name="csX3" fmla="*/ 0 w 6456219"/>
              <a:gd name="csY3" fmla="*/ 385961 h 395197"/>
              <a:gd name="csX4" fmla="*/ 0 w 6456219"/>
              <a:gd name="csY4" fmla="*/ 0 h 39519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456219" h="395197">
                <a:moveTo>
                  <a:pt x="0" y="0"/>
                </a:moveTo>
                <a:lnTo>
                  <a:pt x="6456219" y="0"/>
                </a:lnTo>
                <a:lnTo>
                  <a:pt x="6225309" y="395197"/>
                </a:lnTo>
                <a:lnTo>
                  <a:pt x="0" y="385961"/>
                </a:lnTo>
                <a:lnTo>
                  <a:pt x="0" y="0"/>
                </a:lnTo>
                <a:close/>
              </a:path>
            </a:pathLst>
          </a:custGeom>
          <a:solidFill>
            <a:srgbClr val="4A72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EE43833F-6266-F110-9F38-A313CAE5676B}"/>
              </a:ext>
            </a:extLst>
          </p:cNvPr>
          <p:cNvSpPr/>
          <p:nvPr/>
        </p:nvSpPr>
        <p:spPr>
          <a:xfrm>
            <a:off x="6576292" y="1763780"/>
            <a:ext cx="5495637" cy="1181192"/>
          </a:xfrm>
          <a:prstGeom prst="rect">
            <a:avLst/>
          </a:prstGeom>
          <a:solidFill>
            <a:srgbClr val="F5F7F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B16444BF-FB32-8475-C126-9EC9A5D1EB53}"/>
              </a:ext>
            </a:extLst>
          </p:cNvPr>
          <p:cNvGrpSpPr/>
          <p:nvPr/>
        </p:nvGrpSpPr>
        <p:grpSpPr>
          <a:xfrm>
            <a:off x="6576292" y="1348145"/>
            <a:ext cx="5495637" cy="542381"/>
            <a:chOff x="8051799" y="1514764"/>
            <a:chExt cx="3900056" cy="4156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tângulo 13">
              <a:extLst>
                <a:ext uri="{FF2B5EF4-FFF2-40B4-BE49-F238E27FC236}">
                  <a16:creationId xmlns:a16="http://schemas.microsoft.com/office/drawing/2014/main" id="{8F6BFA39-92A9-8A56-E904-DF57F839E025}"/>
                </a:ext>
              </a:extLst>
            </p:cNvPr>
            <p:cNvSpPr/>
            <p:nvPr/>
          </p:nvSpPr>
          <p:spPr>
            <a:xfrm>
              <a:off x="8051799" y="1514764"/>
              <a:ext cx="1129146" cy="415635"/>
            </a:xfrm>
            <a:custGeom>
              <a:avLst/>
              <a:gdLst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1129146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387926 h 415635"/>
                <a:gd name="csX3" fmla="*/ 0 w 1129146"/>
                <a:gd name="csY3" fmla="*/ 415635 h 415635"/>
                <a:gd name="csX4" fmla="*/ 0 w 1129146"/>
                <a:gd name="csY4" fmla="*/ 0 h 415635"/>
                <a:gd name="csX0" fmla="*/ 0 w 1129146"/>
                <a:gd name="csY0" fmla="*/ 0 h 415635"/>
                <a:gd name="csX1" fmla="*/ 1129146 w 1129146"/>
                <a:gd name="csY1" fmla="*/ 0 h 415635"/>
                <a:gd name="csX2" fmla="*/ 981364 w 1129146"/>
                <a:gd name="csY2" fmla="*/ 415635 h 415635"/>
                <a:gd name="csX3" fmla="*/ 0 w 1129146"/>
                <a:gd name="csY3" fmla="*/ 415635 h 415635"/>
                <a:gd name="csX4" fmla="*/ 0 w 1129146"/>
                <a:gd name="csY4" fmla="*/ 0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29146" h="415635">
                  <a:moveTo>
                    <a:pt x="0" y="0"/>
                  </a:moveTo>
                  <a:lnTo>
                    <a:pt x="1129146" y="0"/>
                  </a:lnTo>
                  <a:lnTo>
                    <a:pt x="981364" y="415635"/>
                  </a:lnTo>
                  <a:lnTo>
                    <a:pt x="0" y="4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14">
              <a:extLst>
                <a:ext uri="{FF2B5EF4-FFF2-40B4-BE49-F238E27FC236}">
                  <a16:creationId xmlns:a16="http://schemas.microsoft.com/office/drawing/2014/main" id="{5A84E76B-BBB3-7D9A-DA81-54FFBB572F7B}"/>
                </a:ext>
              </a:extLst>
            </p:cNvPr>
            <p:cNvSpPr/>
            <p:nvPr/>
          </p:nvSpPr>
          <p:spPr>
            <a:xfrm>
              <a:off x="9014691" y="1514764"/>
              <a:ext cx="2937164" cy="415635"/>
            </a:xfrm>
            <a:custGeom>
              <a:avLst/>
              <a:gdLst>
                <a:gd name="csX0" fmla="*/ 0 w 2890982"/>
                <a:gd name="csY0" fmla="*/ 0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0 w 2890982"/>
                <a:gd name="csY4" fmla="*/ 0 h 415635"/>
                <a:gd name="csX0" fmla="*/ 92363 w 2890982"/>
                <a:gd name="csY0" fmla="*/ 18473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92363 w 2890982"/>
                <a:gd name="csY4" fmla="*/ 18473 h 415635"/>
                <a:gd name="csX0" fmla="*/ 83271 w 2890982"/>
                <a:gd name="csY0" fmla="*/ 1 h 415635"/>
                <a:gd name="csX1" fmla="*/ 2890982 w 2890982"/>
                <a:gd name="csY1" fmla="*/ 0 h 415635"/>
                <a:gd name="csX2" fmla="*/ 2890982 w 2890982"/>
                <a:gd name="csY2" fmla="*/ 415635 h 415635"/>
                <a:gd name="csX3" fmla="*/ 0 w 2890982"/>
                <a:gd name="csY3" fmla="*/ 415635 h 415635"/>
                <a:gd name="csX4" fmla="*/ 83271 w 2890982"/>
                <a:gd name="csY4" fmla="*/ 1 h 4156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890982" h="415635">
                  <a:moveTo>
                    <a:pt x="83271" y="1"/>
                  </a:moveTo>
                  <a:lnTo>
                    <a:pt x="2890982" y="0"/>
                  </a:lnTo>
                  <a:lnTo>
                    <a:pt x="2890982" y="415635"/>
                  </a:lnTo>
                  <a:lnTo>
                    <a:pt x="0" y="415635"/>
                  </a:lnTo>
                  <a:lnTo>
                    <a:pt x="83271" y="1"/>
                  </a:lnTo>
                  <a:close/>
                </a:path>
              </a:pathLst>
            </a:custGeom>
            <a:solidFill>
              <a:srgbClr val="1F3A5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0E196DF-EC4D-3D6A-0543-5B4A0A4D3512}"/>
              </a:ext>
            </a:extLst>
          </p:cNvPr>
          <p:cNvSpPr txBox="1"/>
          <p:nvPr/>
        </p:nvSpPr>
        <p:spPr>
          <a:xfrm>
            <a:off x="120073" y="373448"/>
            <a:ext cx="6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5F7FA"/>
                </a:solidFill>
              </a:rPr>
              <a:t>Monitoramento dos Indicadores Estratégicos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B1EE7FA-645E-F527-E6BE-DDC8EAAB597A}"/>
              </a:ext>
            </a:extLst>
          </p:cNvPr>
          <p:cNvSpPr txBox="1"/>
          <p:nvPr/>
        </p:nvSpPr>
        <p:spPr>
          <a:xfrm>
            <a:off x="-1" y="862674"/>
            <a:ext cx="7019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solidFill>
                  <a:srgbClr val="F5F7FA"/>
                </a:solidFill>
              </a:rPr>
              <a:t>Macrodesafio</a:t>
            </a:r>
            <a:r>
              <a:rPr lang="pt-BR" sz="1600" b="1" dirty="0">
                <a:solidFill>
                  <a:srgbClr val="F5F7FA"/>
                </a:solidFill>
              </a:rPr>
              <a:t>: Prevenção De Litígios E Adoção De Soluções Consensuais Para Os Conflitos  | 2021 - 2026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2C0BF9CF-379F-3F31-4E89-103830E65C34}"/>
              </a:ext>
            </a:extLst>
          </p:cNvPr>
          <p:cNvSpPr txBox="1"/>
          <p:nvPr/>
        </p:nvSpPr>
        <p:spPr>
          <a:xfrm>
            <a:off x="6576292" y="2011038"/>
            <a:ext cx="544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Incentivar a comunidade a resolver seus conflitos de forma consensual e estabelecer parcerias interinstitucionais para prevenir potenciais litígios e controvérsias existentes.</a:t>
            </a:r>
            <a:endParaRPr lang="pt-BR" sz="20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355AE1C5-10CA-EE37-E51A-92F7FB22505E}"/>
              </a:ext>
            </a:extLst>
          </p:cNvPr>
          <p:cNvSpPr txBox="1"/>
          <p:nvPr/>
        </p:nvSpPr>
        <p:spPr>
          <a:xfrm>
            <a:off x="370608" y="1419092"/>
            <a:ext cx="3380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Percentual de Cumprimento do </a:t>
            </a:r>
            <a:r>
              <a:rPr lang="pt-BR" sz="1200" b="1" dirty="0" err="1">
                <a:solidFill>
                  <a:srgbClr val="1F3A5F"/>
                </a:solidFill>
              </a:rPr>
              <a:t>Macrodesafio</a:t>
            </a:r>
            <a:endParaRPr lang="pt-BR" sz="1200" b="1" dirty="0">
              <a:solidFill>
                <a:srgbClr val="1F3A5F"/>
              </a:solidFill>
            </a:endParaRP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1DCE10D1-BD9B-2856-AF14-2791A1C9278A}"/>
              </a:ext>
            </a:extLst>
          </p:cNvPr>
          <p:cNvGrpSpPr/>
          <p:nvPr/>
        </p:nvGrpSpPr>
        <p:grpSpPr>
          <a:xfrm>
            <a:off x="1341582" y="1684847"/>
            <a:ext cx="1438561" cy="1341239"/>
            <a:chOff x="6456218" y="4535055"/>
            <a:chExt cx="1595581" cy="1368948"/>
          </a:xfrm>
        </p:grpSpPr>
        <p:graphicFrame>
          <p:nvGraphicFramePr>
            <p:cNvPr id="39" name="Gráfico 38">
              <a:extLst>
                <a:ext uri="{FF2B5EF4-FFF2-40B4-BE49-F238E27FC236}">
                  <a16:creationId xmlns:a16="http://schemas.microsoft.com/office/drawing/2014/main" id="{06EA4183-1128-8000-7708-A53B41A5765B}"/>
                </a:ext>
              </a:extLst>
            </p:cNvPr>
            <p:cNvGraphicFramePr/>
            <p:nvPr/>
          </p:nvGraphicFramePr>
          <p:xfrm>
            <a:off x="6456218" y="4535055"/>
            <a:ext cx="1595581" cy="1368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6111B5E1-4598-9918-9527-4A518ABA958B}"/>
                </a:ext>
              </a:extLst>
            </p:cNvPr>
            <p:cNvSpPr txBox="1"/>
            <p:nvPr/>
          </p:nvSpPr>
          <p:spPr>
            <a:xfrm>
              <a:off x="6958444" y="5088724"/>
              <a:ext cx="591127" cy="251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000" b="1" dirty="0">
                  <a:solidFill>
                    <a:srgbClr val="1F3A5F"/>
                  </a:solidFill>
                </a:rPr>
                <a:t>73,0%</a:t>
              </a:r>
            </a:p>
          </p:txBody>
        </p:sp>
      </p:grp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58E77D5-E7E5-CF8D-339B-4CBEFA96D0A9}"/>
              </a:ext>
            </a:extLst>
          </p:cNvPr>
          <p:cNvSpPr txBox="1"/>
          <p:nvPr/>
        </p:nvSpPr>
        <p:spPr>
          <a:xfrm>
            <a:off x="6696366" y="1406700"/>
            <a:ext cx="310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E6EBF0"/>
                </a:solidFill>
              </a:rPr>
              <a:t>Objetivo Estratégico 5.3</a:t>
            </a:r>
          </a:p>
        </p:txBody>
      </p:sp>
      <p:graphicFrame>
        <p:nvGraphicFramePr>
          <p:cNvPr id="56" name="Gráfico 55">
            <a:extLst>
              <a:ext uri="{FF2B5EF4-FFF2-40B4-BE49-F238E27FC236}">
                <a16:creationId xmlns:a16="http://schemas.microsoft.com/office/drawing/2014/main" id="{4D34C285-56A0-574F-8456-6A527B6B36AC}"/>
              </a:ext>
            </a:extLst>
          </p:cNvPr>
          <p:cNvGraphicFramePr/>
          <p:nvPr/>
        </p:nvGraphicFramePr>
        <p:xfrm>
          <a:off x="3596544" y="3163615"/>
          <a:ext cx="4570847" cy="27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CaixaDeTexto 59">
            <a:extLst>
              <a:ext uri="{FF2B5EF4-FFF2-40B4-BE49-F238E27FC236}">
                <a16:creationId xmlns:a16="http://schemas.microsoft.com/office/drawing/2014/main" id="{2E08372D-F45F-E972-DD7A-3DE432C55E29}"/>
              </a:ext>
            </a:extLst>
          </p:cNvPr>
          <p:cNvSpPr txBox="1"/>
          <p:nvPr/>
        </p:nvSpPr>
        <p:spPr>
          <a:xfrm>
            <a:off x="10233888" y="6440100"/>
            <a:ext cx="195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rgbClr val="E6EBF0"/>
                </a:solidFill>
              </a:rPr>
              <a:t>Atualizado em 23/03/2026</a:t>
            </a: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9352EE29-A432-D127-3A34-EE49DE182C9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7" r="20287" b="25562"/>
          <a:stretch/>
        </p:blipFill>
        <p:spPr bwMode="auto">
          <a:xfrm>
            <a:off x="11009745" y="140901"/>
            <a:ext cx="663428" cy="9756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F7A5127-34DE-A181-608D-8AC56516FA7F}"/>
              </a:ext>
            </a:extLst>
          </p:cNvPr>
          <p:cNvSpPr txBox="1"/>
          <p:nvPr/>
        </p:nvSpPr>
        <p:spPr>
          <a:xfrm>
            <a:off x="3512264" y="5904689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1F3A5F"/>
                </a:solidFill>
              </a:rPr>
              <a:t>Polaridade: Quanto maior melhor</a:t>
            </a:r>
          </a:p>
        </p:txBody>
      </p:sp>
    </p:spTree>
    <p:extLst>
      <p:ext uri="{BB962C8B-B14F-4D97-AF65-F5344CB8AC3E}">
        <p14:creationId xmlns:p14="http://schemas.microsoft.com/office/powerpoint/2010/main" val="31162586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6cf10e-73ea-49d1-a8f9-30e6921e5147">
      <Terms xmlns="http://schemas.microsoft.com/office/infopath/2007/PartnerControls"/>
    </lcf76f155ced4ddcb4097134ff3c332f>
    <TaxCatchAll xmlns="0e783eff-5e87-416d-8e88-3c4a871fcd3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28A2DF9CB83C4CAE9800F89F872F15" ma:contentTypeVersion="16" ma:contentTypeDescription="Crie um novo documento." ma:contentTypeScope="" ma:versionID="e098fe5ab387a92c22f7359a8de05583">
  <xsd:schema xmlns:xsd="http://www.w3.org/2001/XMLSchema" xmlns:xs="http://www.w3.org/2001/XMLSchema" xmlns:p="http://schemas.microsoft.com/office/2006/metadata/properties" xmlns:ns2="696cf10e-73ea-49d1-a8f9-30e6921e5147" xmlns:ns3="0e783eff-5e87-416d-8e88-3c4a871fcd39" targetNamespace="http://schemas.microsoft.com/office/2006/metadata/properties" ma:root="true" ma:fieldsID="b9a952217a9d19a7e2bef5b6bc1eec99" ns2:_="" ns3:_="">
    <xsd:import namespace="696cf10e-73ea-49d1-a8f9-30e6921e5147"/>
    <xsd:import namespace="0e783eff-5e87-416d-8e88-3c4a871fcd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6cf10e-73ea-49d1-a8f9-30e6921e51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Marcações de imagem" ma:readOnly="false" ma:fieldId="{5cf76f15-5ced-4ddc-b409-7134ff3c332f}" ma:taxonomyMulti="true" ma:sspId="ae63d211-766a-4ec9-8a12-a9dab83d96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783eff-5e87-416d-8e88-3c4a871fcd3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98e8f4ed-c1f7-4fda-8184-879b64053515}" ma:internalName="TaxCatchAll" ma:showField="CatchAllData" ma:web="0e783eff-5e87-416d-8e88-3c4a871fcd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087254-746A-4C3A-B697-E7F55C253C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C27C07-EF6F-4EB9-8679-37DC595A3F02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0e783eff-5e87-416d-8e88-3c4a871fcd39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696cf10e-73ea-49d1-a8f9-30e6921e5147"/>
  </ds:schemaRefs>
</ds:datastoreItem>
</file>

<file path=customXml/itemProps3.xml><?xml version="1.0" encoding="utf-8"?>
<ds:datastoreItem xmlns:ds="http://schemas.openxmlformats.org/officeDocument/2006/customXml" ds:itemID="{CACE7F62-726F-45C2-96EC-50443AEE3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6cf10e-73ea-49d1-a8f9-30e6921e5147"/>
    <ds:schemaRef ds:uri="0e783eff-5e87-416d-8e88-3c4a871fcd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2263</Words>
  <Application>Microsoft Office PowerPoint</Application>
  <PresentationFormat>Widescreen</PresentationFormat>
  <Paragraphs>304</Paragraphs>
  <Slides>22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Courier New</vt:lpstr>
      <vt:lpstr>Montserrat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Ellen Tainan Nunes Lemos</dc:creator>
  <cp:lastModifiedBy>Ellen Tainan Nunes Lemos</cp:lastModifiedBy>
  <cp:revision>49</cp:revision>
  <dcterms:created xsi:type="dcterms:W3CDTF">2026-03-23T13:26:23Z</dcterms:created>
  <dcterms:modified xsi:type="dcterms:W3CDTF">2026-04-06T12:31:40Z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0x010100A528A2DF9CB83C4CAE9800F89F872F15</vt:lpwstr>
  </property>
  <property fmtid="{D5CDD505-2E9C-101B-9397-08002B2CF9AE}" pid="3" name="MediaServiceImageTags">
    <vt:lpwstr/>
  </property>
</Properties>
</file>